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6" r:id="rId2"/>
    <p:sldId id="259" r:id="rId3"/>
    <p:sldId id="296" r:id="rId4"/>
    <p:sldId id="297" r:id="rId5"/>
    <p:sldId id="287" r:id="rId6"/>
    <p:sldId id="289" r:id="rId7"/>
    <p:sldId id="288" r:id="rId8"/>
    <p:sldId id="258" r:id="rId9"/>
    <p:sldId id="260" r:id="rId10"/>
    <p:sldId id="290" r:id="rId11"/>
    <p:sldId id="291" r:id="rId12"/>
    <p:sldId id="301" r:id="rId13"/>
    <p:sldId id="308" r:id="rId14"/>
    <p:sldId id="309" r:id="rId15"/>
    <p:sldId id="311" r:id="rId16"/>
    <p:sldId id="380" r:id="rId17"/>
    <p:sldId id="383" r:id="rId18"/>
    <p:sldId id="381" r:id="rId19"/>
    <p:sldId id="379" r:id="rId20"/>
    <p:sldId id="388" r:id="rId21"/>
    <p:sldId id="390" r:id="rId22"/>
    <p:sldId id="382" r:id="rId23"/>
    <p:sldId id="313" r:id="rId24"/>
    <p:sldId id="280" r:id="rId25"/>
    <p:sldId id="314" r:id="rId26"/>
    <p:sldId id="344" r:id="rId27"/>
    <p:sldId id="283" r:id="rId28"/>
    <p:sldId id="284" r:id="rId29"/>
    <p:sldId id="345" r:id="rId30"/>
    <p:sldId id="347" r:id="rId31"/>
    <p:sldId id="349" r:id="rId32"/>
    <p:sldId id="350" r:id="rId33"/>
    <p:sldId id="378" r:id="rId34"/>
    <p:sldId id="384" r:id="rId35"/>
    <p:sldId id="352" r:id="rId36"/>
    <p:sldId id="306" r:id="rId37"/>
    <p:sldId id="353" r:id="rId38"/>
    <p:sldId id="320" r:id="rId39"/>
    <p:sldId id="329" r:id="rId40"/>
    <p:sldId id="354" r:id="rId41"/>
    <p:sldId id="321" r:id="rId42"/>
    <p:sldId id="336" r:id="rId43"/>
    <p:sldId id="326" r:id="rId44"/>
    <p:sldId id="355" r:id="rId45"/>
    <p:sldId id="318" r:id="rId46"/>
    <p:sldId id="356" r:id="rId47"/>
    <p:sldId id="375" r:id="rId48"/>
    <p:sldId id="357" r:id="rId49"/>
    <p:sldId id="358" r:id="rId50"/>
    <p:sldId id="333" r:id="rId51"/>
    <p:sldId id="322" r:id="rId52"/>
    <p:sldId id="340" r:id="rId53"/>
    <p:sldId id="359" r:id="rId54"/>
    <p:sldId id="360" r:id="rId55"/>
    <p:sldId id="361" r:id="rId56"/>
    <p:sldId id="362" r:id="rId57"/>
    <p:sldId id="364" r:id="rId58"/>
    <p:sldId id="365" r:id="rId59"/>
    <p:sldId id="376" r:id="rId60"/>
    <p:sldId id="377" r:id="rId61"/>
    <p:sldId id="366" r:id="rId62"/>
    <p:sldId id="367" r:id="rId63"/>
    <p:sldId id="368" r:id="rId64"/>
    <p:sldId id="369" r:id="rId65"/>
    <p:sldId id="385" r:id="rId66"/>
    <p:sldId id="386" r:id="rId67"/>
    <p:sldId id="371" r:id="rId68"/>
    <p:sldId id="372" r:id="rId69"/>
    <p:sldId id="373" r:id="rId70"/>
    <p:sldId id="387" r:id="rId71"/>
    <p:sldId id="257" r:id="rId72"/>
    <p:sldId id="37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63"/>
    <p:restoredTop sz="94694"/>
  </p:normalViewPr>
  <p:slideViewPr>
    <p:cSldViewPr snapToGrid="0" snapToObjects="1">
      <p:cViewPr varScale="1">
        <p:scale>
          <a:sx n="156" d="100"/>
          <a:sy n="156" d="100"/>
        </p:scale>
        <p:origin x="184" y="37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971F7-5A6E-F945-AB95-B33A756990B6}" type="datetimeFigureOut">
              <a:rPr lang="en-AU" smtClean="0"/>
              <a:t>24/6/19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9640B-B8F9-EB47-BD84-3726E74CAA30}" type="slidenum">
              <a:rPr lang="en-AU" smtClean="0"/>
              <a:t>‹#›</a:t>
            </a:fld>
            <a:endParaRPr lang="en-AU"/>
          </a:p>
        </p:txBody>
      </p:sp>
    </p:spTree>
    <p:extLst>
      <p:ext uri="{BB962C8B-B14F-4D97-AF65-F5344CB8AC3E}">
        <p14:creationId xmlns:p14="http://schemas.microsoft.com/office/powerpoint/2010/main" val="1205265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E733C-491B-E44C-964D-E05957C8E2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DA5C45C-A766-7D41-8391-06C07F2CA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7D61FBF-0E9E-3B48-B41E-010860A49959}"/>
              </a:ext>
            </a:extLst>
          </p:cNvPr>
          <p:cNvSpPr>
            <a:spLocks noGrp="1"/>
          </p:cNvSpPr>
          <p:nvPr>
            <p:ph type="dt" sz="half" idx="10"/>
          </p:nvPr>
        </p:nvSpPr>
        <p:spPr/>
        <p:txBody>
          <a:bodyPr/>
          <a:lstStyle/>
          <a:p>
            <a:fld id="{E0816D1F-01B6-7C42-9563-6EEAEDF6BCAB}" type="datetimeFigureOut">
              <a:rPr lang="en-AU" smtClean="0"/>
              <a:t>24/6/19</a:t>
            </a:fld>
            <a:endParaRPr lang="en-AU"/>
          </a:p>
        </p:txBody>
      </p:sp>
      <p:sp>
        <p:nvSpPr>
          <p:cNvPr id="5" name="Footer Placeholder 4">
            <a:extLst>
              <a:ext uri="{FF2B5EF4-FFF2-40B4-BE49-F238E27FC236}">
                <a16:creationId xmlns:a16="http://schemas.microsoft.com/office/drawing/2014/main" id="{46C622C1-E9B9-BC4D-AD2A-82A3B52E6E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811EAD-FC14-194F-B360-AD9DEA71EB27}"/>
              </a:ext>
            </a:extLst>
          </p:cNvPr>
          <p:cNvSpPr>
            <a:spLocks noGrp="1"/>
          </p:cNvSpPr>
          <p:nvPr>
            <p:ph type="sldNum" sz="quarter" idx="12"/>
          </p:nvPr>
        </p:nvSpPr>
        <p:spPr/>
        <p:txBody>
          <a:bodyPr/>
          <a:lstStyle/>
          <a:p>
            <a:fld id="{4B53F3DB-1DA4-B246-A211-FC9E118DD0BE}" type="slidenum">
              <a:rPr lang="en-AU" smtClean="0"/>
              <a:t>‹#›</a:t>
            </a:fld>
            <a:endParaRPr lang="en-AU"/>
          </a:p>
        </p:txBody>
      </p:sp>
    </p:spTree>
    <p:extLst>
      <p:ext uri="{BB962C8B-B14F-4D97-AF65-F5344CB8AC3E}">
        <p14:creationId xmlns:p14="http://schemas.microsoft.com/office/powerpoint/2010/main" val="2691764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30C28-0510-1C41-993C-A96195D73B0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708AB6D-16CC-554C-9C57-3D08FB39F0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468891C-2D17-7C47-9D30-A56FDFD1E619}"/>
              </a:ext>
            </a:extLst>
          </p:cNvPr>
          <p:cNvSpPr>
            <a:spLocks noGrp="1"/>
          </p:cNvSpPr>
          <p:nvPr>
            <p:ph type="dt" sz="half" idx="10"/>
          </p:nvPr>
        </p:nvSpPr>
        <p:spPr/>
        <p:txBody>
          <a:bodyPr/>
          <a:lstStyle/>
          <a:p>
            <a:fld id="{E0816D1F-01B6-7C42-9563-6EEAEDF6BCAB}" type="datetimeFigureOut">
              <a:rPr lang="en-AU" smtClean="0"/>
              <a:t>24/6/19</a:t>
            </a:fld>
            <a:endParaRPr lang="en-AU"/>
          </a:p>
        </p:txBody>
      </p:sp>
      <p:sp>
        <p:nvSpPr>
          <p:cNvPr id="5" name="Footer Placeholder 4">
            <a:extLst>
              <a:ext uri="{FF2B5EF4-FFF2-40B4-BE49-F238E27FC236}">
                <a16:creationId xmlns:a16="http://schemas.microsoft.com/office/drawing/2014/main" id="{FE1318F6-F4F0-DB42-BE6E-24148D7F72B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410F8AE-6C8D-9845-925B-D849630F03E9}"/>
              </a:ext>
            </a:extLst>
          </p:cNvPr>
          <p:cNvSpPr>
            <a:spLocks noGrp="1"/>
          </p:cNvSpPr>
          <p:nvPr>
            <p:ph type="sldNum" sz="quarter" idx="12"/>
          </p:nvPr>
        </p:nvSpPr>
        <p:spPr/>
        <p:txBody>
          <a:bodyPr/>
          <a:lstStyle/>
          <a:p>
            <a:fld id="{4B53F3DB-1DA4-B246-A211-FC9E118DD0BE}" type="slidenum">
              <a:rPr lang="en-AU" smtClean="0"/>
              <a:t>‹#›</a:t>
            </a:fld>
            <a:endParaRPr lang="en-AU"/>
          </a:p>
        </p:txBody>
      </p:sp>
    </p:spTree>
    <p:extLst>
      <p:ext uri="{BB962C8B-B14F-4D97-AF65-F5344CB8AC3E}">
        <p14:creationId xmlns:p14="http://schemas.microsoft.com/office/powerpoint/2010/main" val="3960709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8F026B-DCA7-A548-ABAE-FCCBB29F0F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B22416D-4DBC-0641-9CFC-A12F06063F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8E97050-2325-EB4D-81EE-2B90B33D342C}"/>
              </a:ext>
            </a:extLst>
          </p:cNvPr>
          <p:cNvSpPr>
            <a:spLocks noGrp="1"/>
          </p:cNvSpPr>
          <p:nvPr>
            <p:ph type="dt" sz="half" idx="10"/>
          </p:nvPr>
        </p:nvSpPr>
        <p:spPr/>
        <p:txBody>
          <a:bodyPr/>
          <a:lstStyle/>
          <a:p>
            <a:fld id="{E0816D1F-01B6-7C42-9563-6EEAEDF6BCAB}" type="datetimeFigureOut">
              <a:rPr lang="en-AU" smtClean="0"/>
              <a:t>24/6/19</a:t>
            </a:fld>
            <a:endParaRPr lang="en-AU"/>
          </a:p>
        </p:txBody>
      </p:sp>
      <p:sp>
        <p:nvSpPr>
          <p:cNvPr id="5" name="Footer Placeholder 4">
            <a:extLst>
              <a:ext uri="{FF2B5EF4-FFF2-40B4-BE49-F238E27FC236}">
                <a16:creationId xmlns:a16="http://schemas.microsoft.com/office/drawing/2014/main" id="{A6C0159B-F0DE-FB44-BF5C-8EA26CDBC31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96EE6D-D14D-CB40-9CB2-CD1DF30C8967}"/>
              </a:ext>
            </a:extLst>
          </p:cNvPr>
          <p:cNvSpPr>
            <a:spLocks noGrp="1"/>
          </p:cNvSpPr>
          <p:nvPr>
            <p:ph type="sldNum" sz="quarter" idx="12"/>
          </p:nvPr>
        </p:nvSpPr>
        <p:spPr/>
        <p:txBody>
          <a:bodyPr/>
          <a:lstStyle/>
          <a:p>
            <a:fld id="{4B53F3DB-1DA4-B246-A211-FC9E118DD0BE}" type="slidenum">
              <a:rPr lang="en-AU" smtClean="0"/>
              <a:t>‹#›</a:t>
            </a:fld>
            <a:endParaRPr lang="en-AU"/>
          </a:p>
        </p:txBody>
      </p:sp>
    </p:spTree>
    <p:extLst>
      <p:ext uri="{BB962C8B-B14F-4D97-AF65-F5344CB8AC3E}">
        <p14:creationId xmlns:p14="http://schemas.microsoft.com/office/powerpoint/2010/main" val="4207837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7FF7-E96F-794D-8071-7C9581FAFF4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1B0061F-09FF-ED41-B944-2FD63CB5D6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572ADB4-59C7-8041-A65F-3E3B65168ACC}"/>
              </a:ext>
            </a:extLst>
          </p:cNvPr>
          <p:cNvSpPr>
            <a:spLocks noGrp="1"/>
          </p:cNvSpPr>
          <p:nvPr>
            <p:ph type="dt" sz="half" idx="10"/>
          </p:nvPr>
        </p:nvSpPr>
        <p:spPr/>
        <p:txBody>
          <a:bodyPr/>
          <a:lstStyle/>
          <a:p>
            <a:fld id="{E0816D1F-01B6-7C42-9563-6EEAEDF6BCAB}" type="datetimeFigureOut">
              <a:rPr lang="en-AU" smtClean="0"/>
              <a:t>24/6/19</a:t>
            </a:fld>
            <a:endParaRPr lang="en-AU"/>
          </a:p>
        </p:txBody>
      </p:sp>
      <p:sp>
        <p:nvSpPr>
          <p:cNvPr id="5" name="Footer Placeholder 4">
            <a:extLst>
              <a:ext uri="{FF2B5EF4-FFF2-40B4-BE49-F238E27FC236}">
                <a16:creationId xmlns:a16="http://schemas.microsoft.com/office/drawing/2014/main" id="{EBF43E50-3093-244D-B678-FB20312FBC8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38903DA-7DD9-E542-83D9-87D350782080}"/>
              </a:ext>
            </a:extLst>
          </p:cNvPr>
          <p:cNvSpPr>
            <a:spLocks noGrp="1"/>
          </p:cNvSpPr>
          <p:nvPr>
            <p:ph type="sldNum" sz="quarter" idx="12"/>
          </p:nvPr>
        </p:nvSpPr>
        <p:spPr/>
        <p:txBody>
          <a:bodyPr/>
          <a:lstStyle/>
          <a:p>
            <a:fld id="{4B53F3DB-1DA4-B246-A211-FC9E118DD0BE}" type="slidenum">
              <a:rPr lang="en-AU" smtClean="0"/>
              <a:t>‹#›</a:t>
            </a:fld>
            <a:endParaRPr lang="en-AU"/>
          </a:p>
        </p:txBody>
      </p:sp>
    </p:spTree>
    <p:extLst>
      <p:ext uri="{BB962C8B-B14F-4D97-AF65-F5344CB8AC3E}">
        <p14:creationId xmlns:p14="http://schemas.microsoft.com/office/powerpoint/2010/main" val="1144347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6352A-2D0D-2644-8D8E-5421DEF1AA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8D4ED0D-1C38-674E-9698-E54C4AE691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52BA16-8261-E94E-A64B-D2CD9427134D}"/>
              </a:ext>
            </a:extLst>
          </p:cNvPr>
          <p:cNvSpPr>
            <a:spLocks noGrp="1"/>
          </p:cNvSpPr>
          <p:nvPr>
            <p:ph type="dt" sz="half" idx="10"/>
          </p:nvPr>
        </p:nvSpPr>
        <p:spPr/>
        <p:txBody>
          <a:bodyPr/>
          <a:lstStyle/>
          <a:p>
            <a:fld id="{E0816D1F-01B6-7C42-9563-6EEAEDF6BCAB}" type="datetimeFigureOut">
              <a:rPr lang="en-AU" smtClean="0"/>
              <a:t>24/6/19</a:t>
            </a:fld>
            <a:endParaRPr lang="en-AU"/>
          </a:p>
        </p:txBody>
      </p:sp>
      <p:sp>
        <p:nvSpPr>
          <p:cNvPr id="5" name="Footer Placeholder 4">
            <a:extLst>
              <a:ext uri="{FF2B5EF4-FFF2-40B4-BE49-F238E27FC236}">
                <a16:creationId xmlns:a16="http://schemas.microsoft.com/office/drawing/2014/main" id="{7BD4B81B-43A8-CF4B-859C-B92E9A621E9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DE375AC-9DD9-C741-829E-A0B63EA3F317}"/>
              </a:ext>
            </a:extLst>
          </p:cNvPr>
          <p:cNvSpPr>
            <a:spLocks noGrp="1"/>
          </p:cNvSpPr>
          <p:nvPr>
            <p:ph type="sldNum" sz="quarter" idx="12"/>
          </p:nvPr>
        </p:nvSpPr>
        <p:spPr/>
        <p:txBody>
          <a:bodyPr/>
          <a:lstStyle/>
          <a:p>
            <a:fld id="{4B53F3DB-1DA4-B246-A211-FC9E118DD0BE}" type="slidenum">
              <a:rPr lang="en-AU" smtClean="0"/>
              <a:t>‹#›</a:t>
            </a:fld>
            <a:endParaRPr lang="en-AU"/>
          </a:p>
        </p:txBody>
      </p:sp>
    </p:spTree>
    <p:extLst>
      <p:ext uri="{BB962C8B-B14F-4D97-AF65-F5344CB8AC3E}">
        <p14:creationId xmlns:p14="http://schemas.microsoft.com/office/powerpoint/2010/main" val="245152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16C7-A5F0-E34B-B9C4-08E067E9288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4075ADE-B22F-634A-9D20-B14CFECE7B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76B7E65-51DB-7B41-8A4A-CC92058715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57471E4-E8D0-FE49-ADA9-B0C748066C7E}"/>
              </a:ext>
            </a:extLst>
          </p:cNvPr>
          <p:cNvSpPr>
            <a:spLocks noGrp="1"/>
          </p:cNvSpPr>
          <p:nvPr>
            <p:ph type="dt" sz="half" idx="10"/>
          </p:nvPr>
        </p:nvSpPr>
        <p:spPr/>
        <p:txBody>
          <a:bodyPr/>
          <a:lstStyle/>
          <a:p>
            <a:fld id="{E0816D1F-01B6-7C42-9563-6EEAEDF6BCAB}" type="datetimeFigureOut">
              <a:rPr lang="en-AU" smtClean="0"/>
              <a:t>24/6/19</a:t>
            </a:fld>
            <a:endParaRPr lang="en-AU"/>
          </a:p>
        </p:txBody>
      </p:sp>
      <p:sp>
        <p:nvSpPr>
          <p:cNvPr id="6" name="Footer Placeholder 5">
            <a:extLst>
              <a:ext uri="{FF2B5EF4-FFF2-40B4-BE49-F238E27FC236}">
                <a16:creationId xmlns:a16="http://schemas.microsoft.com/office/drawing/2014/main" id="{E606F3B5-2EBB-E14A-8D5A-96D1FF72C04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FFF72C8-F8F5-0D49-AB0E-90FEC52B8654}"/>
              </a:ext>
            </a:extLst>
          </p:cNvPr>
          <p:cNvSpPr>
            <a:spLocks noGrp="1"/>
          </p:cNvSpPr>
          <p:nvPr>
            <p:ph type="sldNum" sz="quarter" idx="12"/>
          </p:nvPr>
        </p:nvSpPr>
        <p:spPr/>
        <p:txBody>
          <a:bodyPr/>
          <a:lstStyle/>
          <a:p>
            <a:fld id="{4B53F3DB-1DA4-B246-A211-FC9E118DD0BE}" type="slidenum">
              <a:rPr lang="en-AU" smtClean="0"/>
              <a:t>‹#›</a:t>
            </a:fld>
            <a:endParaRPr lang="en-AU"/>
          </a:p>
        </p:txBody>
      </p:sp>
    </p:spTree>
    <p:extLst>
      <p:ext uri="{BB962C8B-B14F-4D97-AF65-F5344CB8AC3E}">
        <p14:creationId xmlns:p14="http://schemas.microsoft.com/office/powerpoint/2010/main" val="90191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A322-C15F-1041-BE24-9C721D5FD1D0}"/>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10256A7-763D-3547-8323-484E65C46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821EAB-923F-EB41-A859-9F3CF15717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DD10E6C-A3F0-2947-AEA7-90D4E61B62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FAD81-F653-2441-99EB-667F7910F7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1F45F47-4421-6049-9214-C579AA6E6531}"/>
              </a:ext>
            </a:extLst>
          </p:cNvPr>
          <p:cNvSpPr>
            <a:spLocks noGrp="1"/>
          </p:cNvSpPr>
          <p:nvPr>
            <p:ph type="dt" sz="half" idx="10"/>
          </p:nvPr>
        </p:nvSpPr>
        <p:spPr/>
        <p:txBody>
          <a:bodyPr/>
          <a:lstStyle/>
          <a:p>
            <a:fld id="{E0816D1F-01B6-7C42-9563-6EEAEDF6BCAB}" type="datetimeFigureOut">
              <a:rPr lang="en-AU" smtClean="0"/>
              <a:t>24/6/19</a:t>
            </a:fld>
            <a:endParaRPr lang="en-AU"/>
          </a:p>
        </p:txBody>
      </p:sp>
      <p:sp>
        <p:nvSpPr>
          <p:cNvPr id="8" name="Footer Placeholder 7">
            <a:extLst>
              <a:ext uri="{FF2B5EF4-FFF2-40B4-BE49-F238E27FC236}">
                <a16:creationId xmlns:a16="http://schemas.microsoft.com/office/drawing/2014/main" id="{E3C95270-4A70-6845-85D3-1F73D5814A1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B4C291E-6596-D343-9D70-1C70EEF47363}"/>
              </a:ext>
            </a:extLst>
          </p:cNvPr>
          <p:cNvSpPr>
            <a:spLocks noGrp="1"/>
          </p:cNvSpPr>
          <p:nvPr>
            <p:ph type="sldNum" sz="quarter" idx="12"/>
          </p:nvPr>
        </p:nvSpPr>
        <p:spPr/>
        <p:txBody>
          <a:bodyPr/>
          <a:lstStyle/>
          <a:p>
            <a:fld id="{4B53F3DB-1DA4-B246-A211-FC9E118DD0BE}" type="slidenum">
              <a:rPr lang="en-AU" smtClean="0"/>
              <a:t>‹#›</a:t>
            </a:fld>
            <a:endParaRPr lang="en-AU"/>
          </a:p>
        </p:txBody>
      </p:sp>
    </p:spTree>
    <p:extLst>
      <p:ext uri="{BB962C8B-B14F-4D97-AF65-F5344CB8AC3E}">
        <p14:creationId xmlns:p14="http://schemas.microsoft.com/office/powerpoint/2010/main" val="306897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FC086-9DF1-9649-91B5-9C96BC0B023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DEC049B-D86E-224C-BCBE-AA2B4EADA17D}"/>
              </a:ext>
            </a:extLst>
          </p:cNvPr>
          <p:cNvSpPr>
            <a:spLocks noGrp="1"/>
          </p:cNvSpPr>
          <p:nvPr>
            <p:ph type="dt" sz="half" idx="10"/>
          </p:nvPr>
        </p:nvSpPr>
        <p:spPr/>
        <p:txBody>
          <a:bodyPr/>
          <a:lstStyle/>
          <a:p>
            <a:fld id="{E0816D1F-01B6-7C42-9563-6EEAEDF6BCAB}" type="datetimeFigureOut">
              <a:rPr lang="en-AU" smtClean="0"/>
              <a:t>24/6/19</a:t>
            </a:fld>
            <a:endParaRPr lang="en-AU"/>
          </a:p>
        </p:txBody>
      </p:sp>
      <p:sp>
        <p:nvSpPr>
          <p:cNvPr id="4" name="Footer Placeholder 3">
            <a:extLst>
              <a:ext uri="{FF2B5EF4-FFF2-40B4-BE49-F238E27FC236}">
                <a16:creationId xmlns:a16="http://schemas.microsoft.com/office/drawing/2014/main" id="{3FD4D5B0-52D9-6843-9B12-10DE9FEEE55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E5C0977-9C3A-B747-B708-9A7266F9F5B0}"/>
              </a:ext>
            </a:extLst>
          </p:cNvPr>
          <p:cNvSpPr>
            <a:spLocks noGrp="1"/>
          </p:cNvSpPr>
          <p:nvPr>
            <p:ph type="sldNum" sz="quarter" idx="12"/>
          </p:nvPr>
        </p:nvSpPr>
        <p:spPr/>
        <p:txBody>
          <a:bodyPr/>
          <a:lstStyle/>
          <a:p>
            <a:fld id="{4B53F3DB-1DA4-B246-A211-FC9E118DD0BE}" type="slidenum">
              <a:rPr lang="en-AU" smtClean="0"/>
              <a:t>‹#›</a:t>
            </a:fld>
            <a:endParaRPr lang="en-AU"/>
          </a:p>
        </p:txBody>
      </p:sp>
    </p:spTree>
    <p:extLst>
      <p:ext uri="{BB962C8B-B14F-4D97-AF65-F5344CB8AC3E}">
        <p14:creationId xmlns:p14="http://schemas.microsoft.com/office/powerpoint/2010/main" val="4061434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9069C0-D88B-1C4A-9A02-1A0CCBE53D39}"/>
              </a:ext>
            </a:extLst>
          </p:cNvPr>
          <p:cNvSpPr>
            <a:spLocks noGrp="1"/>
          </p:cNvSpPr>
          <p:nvPr>
            <p:ph type="dt" sz="half" idx="10"/>
          </p:nvPr>
        </p:nvSpPr>
        <p:spPr/>
        <p:txBody>
          <a:bodyPr/>
          <a:lstStyle/>
          <a:p>
            <a:fld id="{E0816D1F-01B6-7C42-9563-6EEAEDF6BCAB}" type="datetimeFigureOut">
              <a:rPr lang="en-AU" smtClean="0"/>
              <a:t>24/6/19</a:t>
            </a:fld>
            <a:endParaRPr lang="en-AU"/>
          </a:p>
        </p:txBody>
      </p:sp>
      <p:sp>
        <p:nvSpPr>
          <p:cNvPr id="3" name="Footer Placeholder 2">
            <a:extLst>
              <a:ext uri="{FF2B5EF4-FFF2-40B4-BE49-F238E27FC236}">
                <a16:creationId xmlns:a16="http://schemas.microsoft.com/office/drawing/2014/main" id="{8E719E2B-D13B-E843-8AD6-21AA7562817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A300B20-204C-4A45-BE75-4EB5F9DBEEAF}"/>
              </a:ext>
            </a:extLst>
          </p:cNvPr>
          <p:cNvSpPr>
            <a:spLocks noGrp="1"/>
          </p:cNvSpPr>
          <p:nvPr>
            <p:ph type="sldNum" sz="quarter" idx="12"/>
          </p:nvPr>
        </p:nvSpPr>
        <p:spPr/>
        <p:txBody>
          <a:bodyPr/>
          <a:lstStyle/>
          <a:p>
            <a:fld id="{4B53F3DB-1DA4-B246-A211-FC9E118DD0BE}" type="slidenum">
              <a:rPr lang="en-AU" smtClean="0"/>
              <a:t>‹#›</a:t>
            </a:fld>
            <a:endParaRPr lang="en-AU"/>
          </a:p>
        </p:txBody>
      </p:sp>
    </p:spTree>
    <p:extLst>
      <p:ext uri="{BB962C8B-B14F-4D97-AF65-F5344CB8AC3E}">
        <p14:creationId xmlns:p14="http://schemas.microsoft.com/office/powerpoint/2010/main" val="126394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D95C-D8F5-5141-A2E1-0DB9D9B3D9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D153991-74F3-A14B-860A-358AA98B4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D684317-3EAF-6940-9FC6-88F916ED70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D8ED82-E6EF-BD48-A0DD-3255A7409E65}"/>
              </a:ext>
            </a:extLst>
          </p:cNvPr>
          <p:cNvSpPr>
            <a:spLocks noGrp="1"/>
          </p:cNvSpPr>
          <p:nvPr>
            <p:ph type="dt" sz="half" idx="10"/>
          </p:nvPr>
        </p:nvSpPr>
        <p:spPr/>
        <p:txBody>
          <a:bodyPr/>
          <a:lstStyle/>
          <a:p>
            <a:fld id="{E0816D1F-01B6-7C42-9563-6EEAEDF6BCAB}" type="datetimeFigureOut">
              <a:rPr lang="en-AU" smtClean="0"/>
              <a:t>24/6/19</a:t>
            </a:fld>
            <a:endParaRPr lang="en-AU"/>
          </a:p>
        </p:txBody>
      </p:sp>
      <p:sp>
        <p:nvSpPr>
          <p:cNvPr id="6" name="Footer Placeholder 5">
            <a:extLst>
              <a:ext uri="{FF2B5EF4-FFF2-40B4-BE49-F238E27FC236}">
                <a16:creationId xmlns:a16="http://schemas.microsoft.com/office/drawing/2014/main" id="{65E5C7AA-D8E0-4841-8FDA-CF1BCBF98F6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5771D9D-6EFC-9240-89B7-F89CDA0773E2}"/>
              </a:ext>
            </a:extLst>
          </p:cNvPr>
          <p:cNvSpPr>
            <a:spLocks noGrp="1"/>
          </p:cNvSpPr>
          <p:nvPr>
            <p:ph type="sldNum" sz="quarter" idx="12"/>
          </p:nvPr>
        </p:nvSpPr>
        <p:spPr/>
        <p:txBody>
          <a:bodyPr/>
          <a:lstStyle/>
          <a:p>
            <a:fld id="{4B53F3DB-1DA4-B246-A211-FC9E118DD0BE}" type="slidenum">
              <a:rPr lang="en-AU" smtClean="0"/>
              <a:t>‹#›</a:t>
            </a:fld>
            <a:endParaRPr lang="en-AU"/>
          </a:p>
        </p:txBody>
      </p:sp>
    </p:spTree>
    <p:extLst>
      <p:ext uri="{BB962C8B-B14F-4D97-AF65-F5344CB8AC3E}">
        <p14:creationId xmlns:p14="http://schemas.microsoft.com/office/powerpoint/2010/main" val="471953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94AA-EB8A-A746-997A-B07A40EBB6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AFC97E9-6280-384F-827E-7CC9B1364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AA677D6-41A3-084C-8D14-BF3CF2BE23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5C882C-2911-B849-A74C-A8C9B41AD0C3}"/>
              </a:ext>
            </a:extLst>
          </p:cNvPr>
          <p:cNvSpPr>
            <a:spLocks noGrp="1"/>
          </p:cNvSpPr>
          <p:nvPr>
            <p:ph type="dt" sz="half" idx="10"/>
          </p:nvPr>
        </p:nvSpPr>
        <p:spPr/>
        <p:txBody>
          <a:bodyPr/>
          <a:lstStyle/>
          <a:p>
            <a:fld id="{E0816D1F-01B6-7C42-9563-6EEAEDF6BCAB}" type="datetimeFigureOut">
              <a:rPr lang="en-AU" smtClean="0"/>
              <a:t>24/6/19</a:t>
            </a:fld>
            <a:endParaRPr lang="en-AU"/>
          </a:p>
        </p:txBody>
      </p:sp>
      <p:sp>
        <p:nvSpPr>
          <p:cNvPr id="6" name="Footer Placeholder 5">
            <a:extLst>
              <a:ext uri="{FF2B5EF4-FFF2-40B4-BE49-F238E27FC236}">
                <a16:creationId xmlns:a16="http://schemas.microsoft.com/office/drawing/2014/main" id="{DC55C0F5-85D0-034A-83DE-8D2A4D22BF2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78941FE-7095-AC48-84B9-A1F70BF0AC76}"/>
              </a:ext>
            </a:extLst>
          </p:cNvPr>
          <p:cNvSpPr>
            <a:spLocks noGrp="1"/>
          </p:cNvSpPr>
          <p:nvPr>
            <p:ph type="sldNum" sz="quarter" idx="12"/>
          </p:nvPr>
        </p:nvSpPr>
        <p:spPr/>
        <p:txBody>
          <a:bodyPr/>
          <a:lstStyle/>
          <a:p>
            <a:fld id="{4B53F3DB-1DA4-B246-A211-FC9E118DD0BE}" type="slidenum">
              <a:rPr lang="en-AU" smtClean="0"/>
              <a:t>‹#›</a:t>
            </a:fld>
            <a:endParaRPr lang="en-AU"/>
          </a:p>
        </p:txBody>
      </p:sp>
    </p:spTree>
    <p:extLst>
      <p:ext uri="{BB962C8B-B14F-4D97-AF65-F5344CB8AC3E}">
        <p14:creationId xmlns:p14="http://schemas.microsoft.com/office/powerpoint/2010/main" val="1643797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50B7B9-B1C4-BA45-A828-BA2739207E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FB0E52A-1BBA-874C-8498-4C654DABB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BE3420-880B-464D-B47E-3AE923851C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816D1F-01B6-7C42-9563-6EEAEDF6BCAB}" type="datetimeFigureOut">
              <a:rPr lang="en-AU" smtClean="0"/>
              <a:t>24/6/19</a:t>
            </a:fld>
            <a:endParaRPr lang="en-AU"/>
          </a:p>
        </p:txBody>
      </p:sp>
      <p:sp>
        <p:nvSpPr>
          <p:cNvPr id="5" name="Footer Placeholder 4">
            <a:extLst>
              <a:ext uri="{FF2B5EF4-FFF2-40B4-BE49-F238E27FC236}">
                <a16:creationId xmlns:a16="http://schemas.microsoft.com/office/drawing/2014/main" id="{DF814A3D-1D36-8D48-9DD4-546A3B585E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8E2AE9E-1F6A-F54E-9D07-3406CB5EC8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3F3DB-1DA4-B246-A211-FC9E118DD0BE}" type="slidenum">
              <a:rPr lang="en-AU" smtClean="0"/>
              <a:t>‹#›</a:t>
            </a:fld>
            <a:endParaRPr lang="en-AU"/>
          </a:p>
        </p:txBody>
      </p:sp>
    </p:spTree>
    <p:extLst>
      <p:ext uri="{BB962C8B-B14F-4D97-AF65-F5344CB8AC3E}">
        <p14:creationId xmlns:p14="http://schemas.microsoft.com/office/powerpoint/2010/main" val="2883949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png"/><Relationship Id="rId7" Type="http://schemas.openxmlformats.org/officeDocument/2006/relationships/image" Target="../media/image19.tif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blog.cloudflare.com/why-we-terminated-daily-stormer/"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45.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if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B5D1B-C7FE-7844-B91B-646714F952A8}"/>
              </a:ext>
            </a:extLst>
          </p:cNvPr>
          <p:cNvSpPr>
            <a:spLocks noGrp="1"/>
          </p:cNvSpPr>
          <p:nvPr>
            <p:ph type="ctrTitle"/>
          </p:nvPr>
        </p:nvSpPr>
        <p:spPr/>
        <p:txBody>
          <a:bodyPr>
            <a:normAutofit/>
          </a:bodyPr>
          <a:lstStyle/>
          <a:p>
            <a:r>
              <a:rPr lang="en-AU" sz="7200" dirty="0">
                <a:latin typeface="Powderfinger Type" panose="02020709070000000403" pitchFamily="49" charset="77"/>
              </a:rPr>
              <a:t>The Rise of the Internet</a:t>
            </a:r>
          </a:p>
        </p:txBody>
      </p:sp>
      <p:sp>
        <p:nvSpPr>
          <p:cNvPr id="3" name="Subtitle 2">
            <a:extLst>
              <a:ext uri="{FF2B5EF4-FFF2-40B4-BE49-F238E27FC236}">
                <a16:creationId xmlns:a16="http://schemas.microsoft.com/office/drawing/2014/main" id="{689242D9-E944-FE43-8053-91ACEEEAEAC9}"/>
              </a:ext>
            </a:extLst>
          </p:cNvPr>
          <p:cNvSpPr>
            <a:spLocks noGrp="1"/>
          </p:cNvSpPr>
          <p:nvPr>
            <p:ph type="subTitle" idx="1"/>
          </p:nvPr>
        </p:nvSpPr>
        <p:spPr/>
        <p:txBody>
          <a:bodyPr/>
          <a:lstStyle/>
          <a:p>
            <a:r>
              <a:rPr lang="en-AU" dirty="0"/>
              <a:t>Geoff Huston</a:t>
            </a:r>
          </a:p>
          <a:p>
            <a:endParaRPr lang="en-AU" dirty="0"/>
          </a:p>
        </p:txBody>
      </p:sp>
    </p:spTree>
    <p:extLst>
      <p:ext uri="{BB962C8B-B14F-4D97-AF65-F5344CB8AC3E}">
        <p14:creationId xmlns:p14="http://schemas.microsoft.com/office/powerpoint/2010/main" val="2872817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9DD3-8343-C547-B079-674D7F33B8EF}"/>
              </a:ext>
            </a:extLst>
          </p:cNvPr>
          <p:cNvSpPr>
            <a:spLocks noGrp="1"/>
          </p:cNvSpPr>
          <p:nvPr>
            <p:ph type="title"/>
          </p:nvPr>
        </p:nvSpPr>
        <p:spPr/>
        <p:txBody>
          <a:bodyPr/>
          <a:lstStyle/>
          <a:p>
            <a:r>
              <a:rPr lang="en-AU" dirty="0">
                <a:latin typeface="Powderfinger Type" panose="02020709070000000403" pitchFamily="49" charset="77"/>
              </a:rPr>
              <a:t>And then the telephone story stopped</a:t>
            </a:r>
          </a:p>
        </p:txBody>
      </p:sp>
      <p:sp>
        <p:nvSpPr>
          <p:cNvPr id="3" name="Content Placeholder 2">
            <a:extLst>
              <a:ext uri="{FF2B5EF4-FFF2-40B4-BE49-F238E27FC236}">
                <a16:creationId xmlns:a16="http://schemas.microsoft.com/office/drawing/2014/main" id="{96B0300E-2BA2-1C40-8C92-9923FF9EA408}"/>
              </a:ext>
            </a:extLst>
          </p:cNvPr>
          <p:cNvSpPr>
            <a:spLocks noGrp="1"/>
          </p:cNvSpPr>
          <p:nvPr>
            <p:ph idx="1"/>
          </p:nvPr>
        </p:nvSpPr>
        <p:spPr/>
        <p:txBody>
          <a:bodyPr>
            <a:normAutofit fontScale="92500" lnSpcReduction="20000"/>
          </a:bodyPr>
          <a:lstStyle/>
          <a:p>
            <a:r>
              <a:rPr lang="en-AU" dirty="0"/>
              <a:t>The telephone network was constructed to match the human voice</a:t>
            </a:r>
          </a:p>
          <a:p>
            <a:pPr lvl="1"/>
            <a:r>
              <a:rPr lang="en-AU" sz="2600" dirty="0"/>
              <a:t>And that’s all it did</a:t>
            </a:r>
          </a:p>
          <a:p>
            <a:r>
              <a:rPr lang="en-AU" dirty="0"/>
              <a:t>Almost nothing changed: Telephone innovations were deployed early on in the story of telephone</a:t>
            </a:r>
          </a:p>
          <a:p>
            <a:pPr lvl="1"/>
            <a:r>
              <a:rPr lang="en-AU" dirty="0"/>
              <a:t>The Stroger Automatic Exchange was invented in 1891</a:t>
            </a:r>
          </a:p>
          <a:p>
            <a:pPr lvl="1"/>
            <a:r>
              <a:rPr lang="en-AU" dirty="0"/>
              <a:t>The Fax dates back to 1843 </a:t>
            </a:r>
          </a:p>
          <a:p>
            <a:pPr lvl="1"/>
            <a:r>
              <a:rPr lang="en-AU" dirty="0"/>
              <a:t>And there was the Speaking Clock of course</a:t>
            </a:r>
          </a:p>
          <a:p>
            <a:pPr lvl="1"/>
            <a:r>
              <a:rPr lang="en-AU" dirty="0"/>
              <a:t>And not much else!</a:t>
            </a:r>
          </a:p>
          <a:p>
            <a:r>
              <a:rPr lang="en-AU" dirty="0"/>
              <a:t>While telephone companies monopolized technology, they did so in a defensive stance</a:t>
            </a:r>
          </a:p>
          <a:p>
            <a:r>
              <a:rPr lang="en-AU" dirty="0"/>
              <a:t>Meanwhile, the phone companies’ research labs invented the transistor, switching, DACs, packet networking, ciphers, radio astronomy,  television, solar cells, C, Unix, microprocessors</a:t>
            </a:r>
          </a:p>
          <a:p>
            <a:pPr marL="457200" lvl="1" indent="0">
              <a:buNone/>
            </a:pPr>
            <a:endParaRPr lang="en-AU" dirty="0"/>
          </a:p>
          <a:p>
            <a:endParaRPr lang="en-AU" dirty="0"/>
          </a:p>
        </p:txBody>
      </p:sp>
    </p:spTree>
    <p:extLst>
      <p:ext uri="{BB962C8B-B14F-4D97-AF65-F5344CB8AC3E}">
        <p14:creationId xmlns:p14="http://schemas.microsoft.com/office/powerpoint/2010/main" val="3818618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0DD0B-E48F-A54A-A398-14BF85027485}"/>
              </a:ext>
            </a:extLst>
          </p:cNvPr>
          <p:cNvSpPr>
            <a:spLocks noGrp="1"/>
          </p:cNvSpPr>
          <p:nvPr>
            <p:ph type="title"/>
          </p:nvPr>
        </p:nvSpPr>
        <p:spPr/>
        <p:txBody>
          <a:bodyPr/>
          <a:lstStyle/>
          <a:p>
            <a:r>
              <a:rPr lang="en-AU" dirty="0">
                <a:latin typeface="Powderfinger Type" panose="02020709070000000403" pitchFamily="49" charset="77"/>
              </a:rPr>
              <a:t>Meanwhile…</a:t>
            </a:r>
          </a:p>
        </p:txBody>
      </p:sp>
      <p:sp>
        <p:nvSpPr>
          <p:cNvPr id="3" name="Content Placeholder 2">
            <a:extLst>
              <a:ext uri="{FF2B5EF4-FFF2-40B4-BE49-F238E27FC236}">
                <a16:creationId xmlns:a16="http://schemas.microsoft.com/office/drawing/2014/main" id="{796C6341-E35A-424C-B6B6-B81BA75434A2}"/>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1845947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693" y="-219405"/>
            <a:ext cx="13153461" cy="7889376"/>
          </a:xfrm>
          <a:prstGeom prst="rect">
            <a:avLst/>
          </a:prstGeom>
        </p:spPr>
      </p:pic>
      <p:sp>
        <p:nvSpPr>
          <p:cNvPr id="2" name="Title 1"/>
          <p:cNvSpPr>
            <a:spLocks noGrp="1"/>
          </p:cNvSpPr>
          <p:nvPr>
            <p:ph type="title"/>
          </p:nvPr>
        </p:nvSpPr>
        <p:spPr>
          <a:xfrm>
            <a:off x="2159564" y="269776"/>
            <a:ext cx="11137237" cy="1143000"/>
          </a:xfrm>
        </p:spPr>
        <p:txBody>
          <a:bodyPr/>
          <a:lstStyle/>
          <a:p>
            <a:r>
              <a:rPr lang="en-US" sz="5333" dirty="0">
                <a:latin typeface="Powderfinger Type" charset="0"/>
                <a:ea typeface="Powderfinger Type" charset="0"/>
                <a:cs typeface="Powderfinger Type" charset="0"/>
              </a:rPr>
              <a:t>Computer Networks</a:t>
            </a:r>
            <a:endParaRPr lang="en-US" dirty="0">
              <a:latin typeface="Powderfinger Type" charset="0"/>
              <a:ea typeface="Powderfinger Type" charset="0"/>
              <a:cs typeface="Powderfinger Type" charset="0"/>
            </a:endParaRPr>
          </a:p>
        </p:txBody>
      </p:sp>
      <p:sp>
        <p:nvSpPr>
          <p:cNvPr id="5" name="Rectangle 4"/>
          <p:cNvSpPr/>
          <p:nvPr/>
        </p:nvSpPr>
        <p:spPr>
          <a:xfrm>
            <a:off x="3095669" y="644692"/>
            <a:ext cx="60959" cy="96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2097314" y="332657"/>
            <a:ext cx="7160935" cy="913007"/>
          </a:xfrm>
          <a:prstGeom prst="rect">
            <a:avLst/>
          </a:prstGeom>
        </p:spPr>
        <p:txBody>
          <a:bodyPr wrap="none">
            <a:spAutoFit/>
          </a:bodyPr>
          <a:lstStyle/>
          <a:p>
            <a:r>
              <a:rPr lang="en-US" sz="5333" b="1" dirty="0">
                <a:solidFill>
                  <a:schemeClr val="bg1"/>
                </a:solidFill>
                <a:latin typeface="Powderfinger Type" charset="0"/>
                <a:ea typeface="Powderfinger Type" charset="0"/>
                <a:cs typeface="Powderfinger Type" charset="0"/>
              </a:rPr>
              <a:t>Computer Networks</a:t>
            </a:r>
          </a:p>
        </p:txBody>
      </p:sp>
    </p:spTree>
    <p:extLst>
      <p:ext uri="{BB962C8B-B14F-4D97-AF65-F5344CB8AC3E}">
        <p14:creationId xmlns:p14="http://schemas.microsoft.com/office/powerpoint/2010/main" val="2634252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Computer Networks</a:t>
            </a:r>
          </a:p>
        </p:txBody>
      </p:sp>
      <p:sp>
        <p:nvSpPr>
          <p:cNvPr id="3" name="Content Placeholder 2"/>
          <p:cNvSpPr>
            <a:spLocks noGrp="1"/>
          </p:cNvSpPr>
          <p:nvPr>
            <p:ph idx="1"/>
          </p:nvPr>
        </p:nvSpPr>
        <p:spPr>
          <a:xfrm>
            <a:off x="1463485" y="1495724"/>
            <a:ext cx="9265029" cy="4997151"/>
          </a:xfrm>
        </p:spPr>
        <p:txBody>
          <a:bodyPr>
            <a:normAutofit lnSpcReduction="10000"/>
          </a:bodyPr>
          <a:lstStyle/>
          <a:p>
            <a:pPr marL="0" indent="0">
              <a:buNone/>
            </a:pPr>
            <a:r>
              <a:rPr lang="en-US" dirty="0"/>
              <a:t>The original concept for computer networks was the telephone network</a:t>
            </a:r>
          </a:p>
          <a:p>
            <a:pPr marL="0" indent="0">
              <a:buNone/>
            </a:pPr>
            <a:endParaRPr lang="en-US" dirty="0"/>
          </a:p>
          <a:p>
            <a:pPr lvl="1"/>
            <a:r>
              <a:rPr lang="en-US" dirty="0"/>
              <a:t>The network was there to enable connected computers to exchange data</a:t>
            </a:r>
          </a:p>
          <a:p>
            <a:pPr lvl="2"/>
            <a:r>
              <a:rPr lang="en-US" dirty="0"/>
              <a:t>All connected computers were able to initiate or receive “calls”</a:t>
            </a:r>
          </a:p>
          <a:p>
            <a:pPr lvl="2"/>
            <a:r>
              <a:rPr lang="en-US" dirty="0"/>
              <a:t>A connected computer could not call ”the network” </a:t>
            </a:r>
            <a:r>
              <a:rPr lang="mr-IN" dirty="0"/>
              <a:t>–</a:t>
            </a:r>
            <a:r>
              <a:rPr lang="en-US" dirty="0"/>
              <a:t> the network was an invisible common substrate</a:t>
            </a:r>
          </a:p>
          <a:p>
            <a:pPr lvl="2"/>
            <a:r>
              <a:rPr lang="en-US" dirty="0"/>
              <a:t>It made no difference if the network had active or passive internal elements</a:t>
            </a:r>
          </a:p>
          <a:p>
            <a:pPr lvl="2"/>
            <a:endParaRPr lang="en-US" dirty="0"/>
          </a:p>
          <a:p>
            <a:pPr marL="0" indent="0">
              <a:buNone/>
            </a:pPr>
            <a:r>
              <a:rPr lang="en-US" dirty="0"/>
              <a:t>There is a story about the protocol wars of the late 1980’s but that’s a story for another day – let’s just fly over that with the observation that IP won!</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13</a:t>
            </a:fld>
            <a:endParaRPr lang="en-AU" kern="0" dirty="0"/>
          </a:p>
        </p:txBody>
      </p:sp>
    </p:spTree>
    <p:extLst>
      <p:ext uri="{BB962C8B-B14F-4D97-AF65-F5344CB8AC3E}">
        <p14:creationId xmlns:p14="http://schemas.microsoft.com/office/powerpoint/2010/main" val="1415070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2" y="274640"/>
            <a:ext cx="11123868" cy="1325563"/>
          </a:xfrm>
        </p:spPr>
        <p:txBody>
          <a:bodyPr>
            <a:normAutofit/>
          </a:bodyPr>
          <a:lstStyle/>
          <a:p>
            <a:r>
              <a:rPr lang="en-US" dirty="0">
                <a:latin typeface="Powderfinger Type" charset="0"/>
                <a:ea typeface="Powderfinger Type" charset="0"/>
                <a:cs typeface="Powderfinger Type" charset="0"/>
              </a:rPr>
              <a:t>Internet Architecture</a:t>
            </a:r>
          </a:p>
        </p:txBody>
      </p:sp>
      <p:sp>
        <p:nvSpPr>
          <p:cNvPr id="3" name="Content Placeholder 2"/>
          <p:cNvSpPr>
            <a:spLocks noGrp="1"/>
          </p:cNvSpPr>
          <p:nvPr>
            <p:ph idx="1"/>
          </p:nvPr>
        </p:nvSpPr>
        <p:spPr>
          <a:xfrm>
            <a:off x="1103446" y="1600203"/>
            <a:ext cx="10561173" cy="4565103"/>
          </a:xfrm>
        </p:spPr>
        <p:txBody>
          <a:bodyPr>
            <a:normAutofit/>
          </a:bodyPr>
          <a:lstStyle/>
          <a:p>
            <a:pPr marL="0" indent="0">
              <a:spcAft>
                <a:spcPts val="600"/>
              </a:spcAft>
              <a:buNone/>
            </a:pPr>
            <a:r>
              <a:rPr lang="en-US" dirty="0"/>
              <a:t>Inverted network design:</a:t>
            </a:r>
          </a:p>
          <a:p>
            <a:pPr lvl="1">
              <a:spcAft>
                <a:spcPts val="600"/>
              </a:spcAft>
            </a:pPr>
            <a:r>
              <a:rPr lang="en-US" dirty="0"/>
              <a:t>The network switching function was stateless</a:t>
            </a:r>
          </a:p>
          <a:p>
            <a:pPr marL="914354" lvl="2" indent="0">
              <a:spcAft>
                <a:spcPts val="600"/>
              </a:spcAft>
              <a:buNone/>
            </a:pPr>
            <a:r>
              <a:rPr lang="en-US" dirty="0"/>
              <a:t>No virtual circuits, no dynamic state for packets to follow </a:t>
            </a:r>
          </a:p>
          <a:p>
            <a:pPr lvl="1">
              <a:spcAft>
                <a:spcPts val="600"/>
              </a:spcAft>
            </a:pPr>
            <a:r>
              <a:rPr lang="en-US" dirty="0"/>
              <a:t>Single network-wide addressing and routing model</a:t>
            </a:r>
          </a:p>
          <a:p>
            <a:pPr lvl="1">
              <a:spcAft>
                <a:spcPts val="600"/>
              </a:spcAft>
            </a:pPr>
            <a:r>
              <a:rPr lang="en-US" dirty="0"/>
              <a:t>Simple datagram unreliable datagram delivery paradigm</a:t>
            </a:r>
          </a:p>
          <a:p>
            <a:pPr lvl="1">
              <a:spcAft>
                <a:spcPts val="600"/>
              </a:spcAft>
            </a:pPr>
            <a:r>
              <a:rPr lang="en-US" b="1" dirty="0"/>
              <a:t>All functionality was removed form the network and relocated to the end device</a:t>
            </a:r>
          </a:p>
        </p:txBody>
      </p:sp>
    </p:spTree>
    <p:extLst>
      <p:ext uri="{BB962C8B-B14F-4D97-AF65-F5344CB8AC3E}">
        <p14:creationId xmlns:p14="http://schemas.microsoft.com/office/powerpoint/2010/main" val="3918054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274639"/>
            <a:ext cx="10537171" cy="1143000"/>
          </a:xfrm>
        </p:spPr>
        <p:txBody>
          <a:bodyPr>
            <a:normAutofit/>
          </a:bodyPr>
          <a:lstStyle/>
          <a:p>
            <a:r>
              <a:rPr lang="en-US" sz="4000" dirty="0">
                <a:latin typeface="Powderfinger Type" charset="0"/>
                <a:ea typeface="Powderfinger Type" charset="0"/>
                <a:cs typeface="Powderfinger Type" charset="0"/>
              </a:rPr>
              <a:t>The Result was Revolutionary!</a:t>
            </a:r>
          </a:p>
        </p:txBody>
      </p:sp>
      <p:sp>
        <p:nvSpPr>
          <p:cNvPr id="3" name="Content Placeholder 2"/>
          <p:cNvSpPr>
            <a:spLocks noGrp="1"/>
          </p:cNvSpPr>
          <p:nvPr>
            <p:ph idx="1"/>
          </p:nvPr>
        </p:nvSpPr>
        <p:spPr/>
        <p:txBody>
          <a:bodyPr>
            <a:normAutofit/>
          </a:bodyPr>
          <a:lstStyle/>
          <a:p>
            <a:pPr marL="355582" lvl="1" indent="0">
              <a:buNone/>
            </a:pPr>
            <a:r>
              <a:rPr lang="en-US" dirty="0"/>
              <a:t>By stripping out network-centric virtual circuit states and removing time synchronicity the resultant packet carriage network was minimal in design and cost and maximized flexibility</a:t>
            </a:r>
          </a:p>
          <a:p>
            <a:pPr marL="355582" lvl="1" indent="0">
              <a:buNone/>
            </a:pPr>
            <a:endParaRPr lang="en-US" dirty="0"/>
          </a:p>
          <a:p>
            <a:pPr marL="355582" lvl="1" indent="0">
              <a:buNone/>
            </a:pPr>
            <a:r>
              <a:rPr lang="en-US" dirty="0"/>
              <a:t>More complex functions, such as flow control, jitter stability, loss mitigation and reliability, were pushed out to the attached devices on the edge</a:t>
            </a:r>
          </a:p>
          <a:p>
            <a:pPr marL="355582" lvl="1" indent="0">
              <a:buNone/>
            </a:pPr>
            <a:endParaRPr lang="en-US" dirty="0"/>
          </a:p>
          <a:p>
            <a:pPr marL="355582" lvl="1" indent="0">
              <a:buNone/>
            </a:pPr>
            <a:r>
              <a:rPr lang="en-US" dirty="0"/>
              <a:t>But it was more than just a technology shift</a:t>
            </a:r>
          </a:p>
          <a:p>
            <a:pPr marL="355582" lvl="1" indent="0">
              <a:buNone/>
            </a:pPr>
            <a:endParaRPr lang="en-US" dirty="0"/>
          </a:p>
          <a:p>
            <a:pPr marL="355582" lvl="1" indent="0">
              <a:buNone/>
            </a:pPr>
            <a:r>
              <a:rPr lang="en-US" dirty="0"/>
              <a:t>It was a revolution!</a:t>
            </a:r>
          </a:p>
          <a:p>
            <a:pPr marL="355582" lvl="1" indent="0">
              <a:buNone/>
            </a:pPr>
            <a:endParaRPr lang="en-US" dirty="0"/>
          </a:p>
          <a:p>
            <a:pPr marL="355582" lvl="1" indent="0">
              <a:buNone/>
            </a:pPr>
            <a:endParaRPr lang="en-US"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15</a:t>
            </a:fld>
            <a:endParaRPr lang="en-AU" kern="0" dirty="0"/>
          </a:p>
        </p:txBody>
      </p:sp>
    </p:spTree>
    <p:extLst>
      <p:ext uri="{BB962C8B-B14F-4D97-AF65-F5344CB8AC3E}">
        <p14:creationId xmlns:p14="http://schemas.microsoft.com/office/powerpoint/2010/main" val="2518921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320C-596B-314F-B14F-84ACB86D8499}"/>
              </a:ext>
            </a:extLst>
          </p:cNvPr>
          <p:cNvSpPr>
            <a:spLocks noGrp="1"/>
          </p:cNvSpPr>
          <p:nvPr>
            <p:ph type="title"/>
          </p:nvPr>
        </p:nvSpPr>
        <p:spPr/>
        <p:txBody>
          <a:bodyPr/>
          <a:lstStyle/>
          <a:p>
            <a:r>
              <a:rPr lang="en-AU" dirty="0">
                <a:latin typeface="Powderfinger Type" panose="02020709070000000403" pitchFamily="49" charset="77"/>
              </a:rPr>
              <a:t>The Stages of Revolution</a:t>
            </a:r>
          </a:p>
        </p:txBody>
      </p:sp>
      <p:sp>
        <p:nvSpPr>
          <p:cNvPr id="3" name="Content Placeholder 2">
            <a:extLst>
              <a:ext uri="{FF2B5EF4-FFF2-40B4-BE49-F238E27FC236}">
                <a16:creationId xmlns:a16="http://schemas.microsoft.com/office/drawing/2014/main" id="{6C9C7487-F31F-5F4F-9EF0-927A342B4EAB}"/>
              </a:ext>
            </a:extLst>
          </p:cNvPr>
          <p:cNvSpPr>
            <a:spLocks noGrp="1"/>
          </p:cNvSpPr>
          <p:nvPr>
            <p:ph idx="1"/>
          </p:nvPr>
        </p:nvSpPr>
        <p:spPr/>
        <p:txBody>
          <a:bodyPr/>
          <a:lstStyle/>
          <a:p>
            <a:r>
              <a:rPr lang="en-AU" dirty="0"/>
              <a:t>Disruption of the </a:t>
            </a:r>
            <a:r>
              <a:rPr lang="en-AU" dirty="0" err="1"/>
              <a:t>Ancien</a:t>
            </a:r>
            <a:r>
              <a:rPr lang="en-AU" dirty="0"/>
              <a:t> Regime</a:t>
            </a:r>
          </a:p>
          <a:p>
            <a:endParaRPr lang="en-AU" dirty="0"/>
          </a:p>
        </p:txBody>
      </p:sp>
      <p:pic>
        <p:nvPicPr>
          <p:cNvPr id="4" name="Picture 3">
            <a:extLst>
              <a:ext uri="{FF2B5EF4-FFF2-40B4-BE49-F238E27FC236}">
                <a16:creationId xmlns:a16="http://schemas.microsoft.com/office/drawing/2014/main" id="{ADF5D068-281F-FD4D-A698-E889609340F9}"/>
              </a:ext>
            </a:extLst>
          </p:cNvPr>
          <p:cNvPicPr>
            <a:picLocks noChangeAspect="1"/>
          </p:cNvPicPr>
          <p:nvPr/>
        </p:nvPicPr>
        <p:blipFill>
          <a:blip r:embed="rId2"/>
          <a:stretch>
            <a:fillRect/>
          </a:stretch>
        </p:blipFill>
        <p:spPr>
          <a:xfrm>
            <a:off x="6170277" y="1825625"/>
            <a:ext cx="5081923" cy="3817088"/>
          </a:xfrm>
          <a:prstGeom prst="rect">
            <a:avLst/>
          </a:prstGeom>
        </p:spPr>
      </p:pic>
    </p:spTree>
    <p:extLst>
      <p:ext uri="{BB962C8B-B14F-4D97-AF65-F5344CB8AC3E}">
        <p14:creationId xmlns:p14="http://schemas.microsoft.com/office/powerpoint/2010/main" val="4126670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B2C8-ED52-8545-B541-5533B9243635}"/>
              </a:ext>
            </a:extLst>
          </p:cNvPr>
          <p:cNvSpPr>
            <a:spLocks noGrp="1"/>
          </p:cNvSpPr>
          <p:nvPr>
            <p:ph type="title"/>
          </p:nvPr>
        </p:nvSpPr>
        <p:spPr>
          <a:xfrm>
            <a:off x="330200" y="332410"/>
            <a:ext cx="10515600" cy="1325563"/>
          </a:xfrm>
        </p:spPr>
        <p:txBody>
          <a:bodyPr/>
          <a:lstStyle/>
          <a:p>
            <a:r>
              <a:rPr lang="en-AU" dirty="0">
                <a:latin typeface="Powderfinger Type" panose="02020709070000000403" pitchFamily="49" charset="77"/>
              </a:rPr>
              <a:t>Demise of the Old Order</a:t>
            </a:r>
          </a:p>
        </p:txBody>
      </p:sp>
      <p:sp>
        <p:nvSpPr>
          <p:cNvPr id="3" name="Content Placeholder 2">
            <a:extLst>
              <a:ext uri="{FF2B5EF4-FFF2-40B4-BE49-F238E27FC236}">
                <a16:creationId xmlns:a16="http://schemas.microsoft.com/office/drawing/2014/main" id="{848971A2-5414-0C4F-BB94-F1E573880019}"/>
              </a:ext>
            </a:extLst>
          </p:cNvPr>
          <p:cNvSpPr>
            <a:spLocks noGrp="1"/>
          </p:cNvSpPr>
          <p:nvPr>
            <p:ph idx="1"/>
          </p:nvPr>
        </p:nvSpPr>
        <p:spPr>
          <a:xfrm>
            <a:off x="330200" y="1751483"/>
            <a:ext cx="6080100" cy="4351338"/>
          </a:xfrm>
        </p:spPr>
        <p:txBody>
          <a:bodyPr/>
          <a:lstStyle/>
          <a:p>
            <a:pPr marL="0" indent="0">
              <a:buNone/>
            </a:pPr>
            <a:r>
              <a:rPr lang="en-AU" dirty="0"/>
              <a:t>Maybe only the incumbents saw the </a:t>
            </a:r>
            <a:r>
              <a:rPr lang="en-AU"/>
              <a:t>existential threats </a:t>
            </a:r>
            <a:r>
              <a:rPr lang="en-AU" dirty="0"/>
              <a:t>in the early days, but the threats were very real</a:t>
            </a:r>
          </a:p>
          <a:p>
            <a:r>
              <a:rPr lang="en-AU" dirty="0"/>
              <a:t>The waning of free-to-air broadcast television</a:t>
            </a:r>
          </a:p>
          <a:p>
            <a:r>
              <a:rPr lang="en-AU" dirty="0"/>
              <a:t>The decline of the press</a:t>
            </a:r>
          </a:p>
          <a:p>
            <a:r>
              <a:rPr lang="en-AU" dirty="0"/>
              <a:t>Reshaping retail channels</a:t>
            </a:r>
          </a:p>
          <a:p>
            <a:endParaRPr lang="en-AU" dirty="0"/>
          </a:p>
        </p:txBody>
      </p:sp>
      <p:pic>
        <p:nvPicPr>
          <p:cNvPr id="5" name="Picture 4">
            <a:extLst>
              <a:ext uri="{FF2B5EF4-FFF2-40B4-BE49-F238E27FC236}">
                <a16:creationId xmlns:a16="http://schemas.microsoft.com/office/drawing/2014/main" id="{B59870AB-9F9F-2E41-B121-457BAEC8E683}"/>
              </a:ext>
            </a:extLst>
          </p:cNvPr>
          <p:cNvPicPr>
            <a:picLocks noChangeAspect="1"/>
          </p:cNvPicPr>
          <p:nvPr/>
        </p:nvPicPr>
        <p:blipFill>
          <a:blip r:embed="rId2"/>
          <a:stretch>
            <a:fillRect/>
          </a:stretch>
        </p:blipFill>
        <p:spPr>
          <a:xfrm>
            <a:off x="6410300" y="1690688"/>
            <a:ext cx="2394000" cy="3336018"/>
          </a:xfrm>
          <a:prstGeom prst="rect">
            <a:avLst/>
          </a:prstGeom>
        </p:spPr>
      </p:pic>
      <p:pic>
        <p:nvPicPr>
          <p:cNvPr id="9" name="Picture 8">
            <a:extLst>
              <a:ext uri="{FF2B5EF4-FFF2-40B4-BE49-F238E27FC236}">
                <a16:creationId xmlns:a16="http://schemas.microsoft.com/office/drawing/2014/main" id="{DB336D24-B33E-5A40-A941-21556AE0E5EF}"/>
              </a:ext>
            </a:extLst>
          </p:cNvPr>
          <p:cNvPicPr>
            <a:picLocks noChangeAspect="1"/>
          </p:cNvPicPr>
          <p:nvPr/>
        </p:nvPicPr>
        <p:blipFill>
          <a:blip r:embed="rId3"/>
          <a:stretch>
            <a:fillRect/>
          </a:stretch>
        </p:blipFill>
        <p:spPr>
          <a:xfrm>
            <a:off x="8672286" y="189594"/>
            <a:ext cx="3519714" cy="5279571"/>
          </a:xfrm>
          <a:prstGeom prst="rect">
            <a:avLst/>
          </a:prstGeom>
        </p:spPr>
      </p:pic>
      <p:pic>
        <p:nvPicPr>
          <p:cNvPr id="11" name="Picture 10">
            <a:extLst>
              <a:ext uri="{FF2B5EF4-FFF2-40B4-BE49-F238E27FC236}">
                <a16:creationId xmlns:a16="http://schemas.microsoft.com/office/drawing/2014/main" id="{A97BD45A-2F0C-3442-9E43-D0F6A858536B}"/>
              </a:ext>
            </a:extLst>
          </p:cNvPr>
          <p:cNvPicPr>
            <a:picLocks noChangeAspect="1"/>
          </p:cNvPicPr>
          <p:nvPr/>
        </p:nvPicPr>
        <p:blipFill>
          <a:blip r:embed="rId4"/>
          <a:stretch>
            <a:fillRect/>
          </a:stretch>
        </p:blipFill>
        <p:spPr>
          <a:xfrm>
            <a:off x="3026227" y="5334641"/>
            <a:ext cx="5504543" cy="1368135"/>
          </a:xfrm>
          <a:prstGeom prst="rect">
            <a:avLst/>
          </a:prstGeom>
        </p:spPr>
      </p:pic>
      <p:pic>
        <p:nvPicPr>
          <p:cNvPr id="13" name="Picture 12">
            <a:extLst>
              <a:ext uri="{FF2B5EF4-FFF2-40B4-BE49-F238E27FC236}">
                <a16:creationId xmlns:a16="http://schemas.microsoft.com/office/drawing/2014/main" id="{D508C8CD-AF93-424A-92C4-4898EED6D312}"/>
              </a:ext>
            </a:extLst>
          </p:cNvPr>
          <p:cNvPicPr>
            <a:picLocks noChangeAspect="1"/>
          </p:cNvPicPr>
          <p:nvPr/>
        </p:nvPicPr>
        <p:blipFill>
          <a:blip r:embed="rId5"/>
          <a:stretch>
            <a:fillRect/>
          </a:stretch>
        </p:blipFill>
        <p:spPr>
          <a:xfrm>
            <a:off x="3317850" y="5036828"/>
            <a:ext cx="1377043" cy="325752"/>
          </a:xfrm>
          <a:prstGeom prst="rect">
            <a:avLst/>
          </a:prstGeom>
        </p:spPr>
      </p:pic>
    </p:spTree>
    <p:extLst>
      <p:ext uri="{BB962C8B-B14F-4D97-AF65-F5344CB8AC3E}">
        <p14:creationId xmlns:p14="http://schemas.microsoft.com/office/powerpoint/2010/main" val="1173868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320C-596B-314F-B14F-84ACB86D8499}"/>
              </a:ext>
            </a:extLst>
          </p:cNvPr>
          <p:cNvSpPr>
            <a:spLocks noGrp="1"/>
          </p:cNvSpPr>
          <p:nvPr>
            <p:ph type="title"/>
          </p:nvPr>
        </p:nvSpPr>
        <p:spPr/>
        <p:txBody>
          <a:bodyPr/>
          <a:lstStyle/>
          <a:p>
            <a:r>
              <a:rPr lang="en-AU" dirty="0">
                <a:latin typeface="Powderfinger Type" panose="02020709070000000403" pitchFamily="49" charset="77"/>
              </a:rPr>
              <a:t>The Stages of Revolution</a:t>
            </a:r>
          </a:p>
        </p:txBody>
      </p:sp>
      <p:sp>
        <p:nvSpPr>
          <p:cNvPr id="3" name="Content Placeholder 2">
            <a:extLst>
              <a:ext uri="{FF2B5EF4-FFF2-40B4-BE49-F238E27FC236}">
                <a16:creationId xmlns:a16="http://schemas.microsoft.com/office/drawing/2014/main" id="{6C9C7487-F31F-5F4F-9EF0-927A342B4EAB}"/>
              </a:ext>
            </a:extLst>
          </p:cNvPr>
          <p:cNvSpPr>
            <a:spLocks noGrp="1"/>
          </p:cNvSpPr>
          <p:nvPr>
            <p:ph idx="1"/>
          </p:nvPr>
        </p:nvSpPr>
        <p:spPr/>
        <p:txBody>
          <a:bodyPr/>
          <a:lstStyle/>
          <a:p>
            <a:r>
              <a:rPr lang="en-AU" dirty="0">
                <a:solidFill>
                  <a:schemeClr val="bg1">
                    <a:lumMod val="50000"/>
                  </a:schemeClr>
                </a:solidFill>
              </a:rPr>
              <a:t>Disruption of the </a:t>
            </a:r>
            <a:r>
              <a:rPr lang="en-AU" dirty="0" err="1">
                <a:solidFill>
                  <a:schemeClr val="bg1">
                    <a:lumMod val="50000"/>
                  </a:schemeClr>
                </a:solidFill>
              </a:rPr>
              <a:t>Ancien</a:t>
            </a:r>
            <a:r>
              <a:rPr lang="en-AU" dirty="0">
                <a:solidFill>
                  <a:schemeClr val="bg1">
                    <a:lumMod val="50000"/>
                  </a:schemeClr>
                </a:solidFill>
              </a:rPr>
              <a:t> Regime</a:t>
            </a:r>
          </a:p>
          <a:p>
            <a:endParaRPr lang="en-AU" dirty="0">
              <a:solidFill>
                <a:schemeClr val="bg1">
                  <a:lumMod val="50000"/>
                </a:schemeClr>
              </a:solidFill>
            </a:endParaRPr>
          </a:p>
          <a:p>
            <a:r>
              <a:rPr lang="en-AU" dirty="0"/>
              <a:t>The Chaos of Revolution</a:t>
            </a:r>
          </a:p>
          <a:p>
            <a:endParaRPr lang="en-AU" dirty="0"/>
          </a:p>
          <a:p>
            <a:endParaRPr lang="en-AU" dirty="0"/>
          </a:p>
        </p:txBody>
      </p:sp>
      <p:pic>
        <p:nvPicPr>
          <p:cNvPr id="5" name="Picture 4">
            <a:extLst>
              <a:ext uri="{FF2B5EF4-FFF2-40B4-BE49-F238E27FC236}">
                <a16:creationId xmlns:a16="http://schemas.microsoft.com/office/drawing/2014/main" id="{90DE94F1-E373-A947-AAE3-7D6968297063}"/>
              </a:ext>
            </a:extLst>
          </p:cNvPr>
          <p:cNvPicPr>
            <a:picLocks noChangeAspect="1"/>
          </p:cNvPicPr>
          <p:nvPr/>
        </p:nvPicPr>
        <p:blipFill>
          <a:blip r:embed="rId2"/>
          <a:stretch>
            <a:fillRect/>
          </a:stretch>
        </p:blipFill>
        <p:spPr>
          <a:xfrm>
            <a:off x="6236017" y="1877110"/>
            <a:ext cx="5599535" cy="4434789"/>
          </a:xfrm>
          <a:prstGeom prst="rect">
            <a:avLst/>
          </a:prstGeom>
        </p:spPr>
      </p:pic>
    </p:spTree>
    <p:extLst>
      <p:ext uri="{BB962C8B-B14F-4D97-AF65-F5344CB8AC3E}">
        <p14:creationId xmlns:p14="http://schemas.microsoft.com/office/powerpoint/2010/main" val="3781642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3ECA-3435-BD45-9CDC-C241EAC2928A}"/>
              </a:ext>
            </a:extLst>
          </p:cNvPr>
          <p:cNvSpPr>
            <a:spLocks noGrp="1"/>
          </p:cNvSpPr>
          <p:nvPr>
            <p:ph type="title"/>
          </p:nvPr>
        </p:nvSpPr>
        <p:spPr>
          <a:xfrm>
            <a:off x="338667" y="365125"/>
            <a:ext cx="11015133" cy="1325563"/>
          </a:xfrm>
        </p:spPr>
        <p:txBody>
          <a:bodyPr/>
          <a:lstStyle/>
          <a:p>
            <a:r>
              <a:rPr lang="en-AU" dirty="0">
                <a:latin typeface="Powderfinger Type" panose="02020709070000000403" pitchFamily="49" charset="77"/>
              </a:rPr>
              <a:t>The New Digital Economy</a:t>
            </a:r>
          </a:p>
        </p:txBody>
      </p:sp>
      <p:sp>
        <p:nvSpPr>
          <p:cNvPr id="3" name="Content Placeholder 2">
            <a:extLst>
              <a:ext uri="{FF2B5EF4-FFF2-40B4-BE49-F238E27FC236}">
                <a16:creationId xmlns:a16="http://schemas.microsoft.com/office/drawing/2014/main" id="{8BE54ADA-C796-5042-8599-E3D313BD229E}"/>
              </a:ext>
            </a:extLst>
          </p:cNvPr>
          <p:cNvSpPr>
            <a:spLocks noGrp="1"/>
          </p:cNvSpPr>
          <p:nvPr>
            <p:ph idx="1"/>
          </p:nvPr>
        </p:nvSpPr>
        <p:spPr>
          <a:xfrm>
            <a:off x="541867" y="1825625"/>
            <a:ext cx="6631820" cy="4351338"/>
          </a:xfrm>
        </p:spPr>
        <p:txBody>
          <a:bodyPr/>
          <a:lstStyle/>
          <a:p>
            <a:r>
              <a:rPr lang="en-AU" dirty="0"/>
              <a:t>The Internet enabled a shift in the way goods and services were traded, enabling the single person global entrepreneur</a:t>
            </a:r>
          </a:p>
          <a:p>
            <a:r>
              <a:rPr lang="en-AU" dirty="0"/>
              <a:t>Massive reach across global markets no longer requires huge resources</a:t>
            </a:r>
          </a:p>
          <a:p>
            <a:pPr lvl="1"/>
            <a:r>
              <a:rPr lang="en-AU" dirty="0"/>
              <a:t>In 1997 Telstra served ~5M customers with 77,000 employees</a:t>
            </a:r>
          </a:p>
          <a:p>
            <a:pPr lvl="1"/>
            <a:r>
              <a:rPr lang="en-AU" dirty="0"/>
              <a:t>Facebook has 2.3B users and 30,000 employees</a:t>
            </a:r>
          </a:p>
          <a:p>
            <a:endParaRPr lang="en-AU" dirty="0"/>
          </a:p>
        </p:txBody>
      </p:sp>
      <p:pic>
        <p:nvPicPr>
          <p:cNvPr id="8" name="Picture 7">
            <a:extLst>
              <a:ext uri="{FF2B5EF4-FFF2-40B4-BE49-F238E27FC236}">
                <a16:creationId xmlns:a16="http://schemas.microsoft.com/office/drawing/2014/main" id="{AD4E64FC-5400-C64A-B0AA-7B5F5854134B}"/>
              </a:ext>
            </a:extLst>
          </p:cNvPr>
          <p:cNvPicPr>
            <a:picLocks noChangeAspect="1"/>
          </p:cNvPicPr>
          <p:nvPr/>
        </p:nvPicPr>
        <p:blipFill>
          <a:blip r:embed="rId2"/>
          <a:stretch>
            <a:fillRect/>
          </a:stretch>
        </p:blipFill>
        <p:spPr>
          <a:xfrm>
            <a:off x="9059103" y="1188811"/>
            <a:ext cx="2591030" cy="1273628"/>
          </a:xfrm>
          <a:prstGeom prst="rect">
            <a:avLst/>
          </a:prstGeom>
        </p:spPr>
      </p:pic>
      <p:pic>
        <p:nvPicPr>
          <p:cNvPr id="12" name="Picture 11">
            <a:extLst>
              <a:ext uri="{FF2B5EF4-FFF2-40B4-BE49-F238E27FC236}">
                <a16:creationId xmlns:a16="http://schemas.microsoft.com/office/drawing/2014/main" id="{F0CE95E3-E233-AA47-BED0-A9B40A7F913C}"/>
              </a:ext>
            </a:extLst>
          </p:cNvPr>
          <p:cNvPicPr>
            <a:picLocks noChangeAspect="1"/>
          </p:cNvPicPr>
          <p:nvPr/>
        </p:nvPicPr>
        <p:blipFill>
          <a:blip r:embed="rId3"/>
          <a:stretch>
            <a:fillRect/>
          </a:stretch>
        </p:blipFill>
        <p:spPr>
          <a:xfrm>
            <a:off x="9791342" y="5514181"/>
            <a:ext cx="2400658" cy="1325564"/>
          </a:xfrm>
          <a:prstGeom prst="rect">
            <a:avLst/>
          </a:prstGeom>
        </p:spPr>
      </p:pic>
      <p:pic>
        <p:nvPicPr>
          <p:cNvPr id="13" name="Picture 12">
            <a:extLst>
              <a:ext uri="{FF2B5EF4-FFF2-40B4-BE49-F238E27FC236}">
                <a16:creationId xmlns:a16="http://schemas.microsoft.com/office/drawing/2014/main" id="{3BD16047-EF75-2047-9A42-9AD217536FD6}"/>
              </a:ext>
            </a:extLst>
          </p:cNvPr>
          <p:cNvPicPr>
            <a:picLocks noChangeAspect="1"/>
          </p:cNvPicPr>
          <p:nvPr/>
        </p:nvPicPr>
        <p:blipFill>
          <a:blip r:embed="rId4"/>
          <a:stretch>
            <a:fillRect/>
          </a:stretch>
        </p:blipFill>
        <p:spPr>
          <a:xfrm>
            <a:off x="6760193" y="2821398"/>
            <a:ext cx="3700125" cy="2783280"/>
          </a:xfrm>
          <a:prstGeom prst="rect">
            <a:avLst/>
          </a:prstGeom>
        </p:spPr>
      </p:pic>
      <p:pic>
        <p:nvPicPr>
          <p:cNvPr id="14" name="Picture 13">
            <a:extLst>
              <a:ext uri="{FF2B5EF4-FFF2-40B4-BE49-F238E27FC236}">
                <a16:creationId xmlns:a16="http://schemas.microsoft.com/office/drawing/2014/main" id="{1BFF5A0C-1864-284E-87DE-C3DBC4447933}"/>
              </a:ext>
            </a:extLst>
          </p:cNvPr>
          <p:cNvPicPr>
            <a:picLocks noChangeAspect="1"/>
          </p:cNvPicPr>
          <p:nvPr/>
        </p:nvPicPr>
        <p:blipFill>
          <a:blip r:embed="rId5"/>
          <a:stretch>
            <a:fillRect/>
          </a:stretch>
        </p:blipFill>
        <p:spPr>
          <a:xfrm>
            <a:off x="7385910" y="1778070"/>
            <a:ext cx="2237290" cy="1171914"/>
          </a:xfrm>
          <a:prstGeom prst="rect">
            <a:avLst/>
          </a:prstGeom>
        </p:spPr>
      </p:pic>
      <p:pic>
        <p:nvPicPr>
          <p:cNvPr id="16" name="Picture 15">
            <a:extLst>
              <a:ext uri="{FF2B5EF4-FFF2-40B4-BE49-F238E27FC236}">
                <a16:creationId xmlns:a16="http://schemas.microsoft.com/office/drawing/2014/main" id="{8B9986F9-3B08-CC4A-8F71-6B63CD02579C}"/>
              </a:ext>
            </a:extLst>
          </p:cNvPr>
          <p:cNvPicPr>
            <a:picLocks noChangeAspect="1"/>
          </p:cNvPicPr>
          <p:nvPr/>
        </p:nvPicPr>
        <p:blipFill>
          <a:blip r:embed="rId6"/>
          <a:stretch>
            <a:fillRect/>
          </a:stretch>
        </p:blipFill>
        <p:spPr>
          <a:xfrm>
            <a:off x="10046824" y="4811455"/>
            <a:ext cx="1306976" cy="874486"/>
          </a:xfrm>
          <a:prstGeom prst="rect">
            <a:avLst/>
          </a:prstGeom>
        </p:spPr>
      </p:pic>
      <p:pic>
        <p:nvPicPr>
          <p:cNvPr id="17" name="Picture 16">
            <a:extLst>
              <a:ext uri="{FF2B5EF4-FFF2-40B4-BE49-F238E27FC236}">
                <a16:creationId xmlns:a16="http://schemas.microsoft.com/office/drawing/2014/main" id="{4FFCEB8A-8967-AF4A-AE6F-372C03346F9B}"/>
              </a:ext>
            </a:extLst>
          </p:cNvPr>
          <p:cNvPicPr>
            <a:picLocks noChangeAspect="1"/>
          </p:cNvPicPr>
          <p:nvPr/>
        </p:nvPicPr>
        <p:blipFill>
          <a:blip r:embed="rId7"/>
          <a:stretch>
            <a:fillRect/>
          </a:stretch>
        </p:blipFill>
        <p:spPr>
          <a:xfrm>
            <a:off x="10573657" y="3748311"/>
            <a:ext cx="1618343" cy="929454"/>
          </a:xfrm>
          <a:prstGeom prst="rect">
            <a:avLst/>
          </a:prstGeom>
        </p:spPr>
      </p:pic>
      <p:pic>
        <p:nvPicPr>
          <p:cNvPr id="18" name="Picture 17">
            <a:extLst>
              <a:ext uri="{FF2B5EF4-FFF2-40B4-BE49-F238E27FC236}">
                <a16:creationId xmlns:a16="http://schemas.microsoft.com/office/drawing/2014/main" id="{4EF720D2-1DBE-DC4B-8A5F-4F1D5066E14A}"/>
              </a:ext>
            </a:extLst>
          </p:cNvPr>
          <p:cNvPicPr>
            <a:picLocks noChangeAspect="1"/>
          </p:cNvPicPr>
          <p:nvPr/>
        </p:nvPicPr>
        <p:blipFill>
          <a:blip r:embed="rId8"/>
          <a:stretch>
            <a:fillRect/>
          </a:stretch>
        </p:blipFill>
        <p:spPr>
          <a:xfrm>
            <a:off x="10303149" y="2678576"/>
            <a:ext cx="1377043" cy="1040788"/>
          </a:xfrm>
          <a:prstGeom prst="rect">
            <a:avLst/>
          </a:prstGeom>
        </p:spPr>
      </p:pic>
    </p:spTree>
    <p:extLst>
      <p:ext uri="{BB962C8B-B14F-4D97-AF65-F5344CB8AC3E}">
        <p14:creationId xmlns:p14="http://schemas.microsoft.com/office/powerpoint/2010/main" val="2160761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B5D1B-C7FE-7844-B91B-646714F952A8}"/>
              </a:ext>
            </a:extLst>
          </p:cNvPr>
          <p:cNvSpPr>
            <a:spLocks noGrp="1"/>
          </p:cNvSpPr>
          <p:nvPr>
            <p:ph type="ctrTitle"/>
          </p:nvPr>
        </p:nvSpPr>
        <p:spPr/>
        <p:txBody>
          <a:bodyPr>
            <a:normAutofit/>
          </a:bodyPr>
          <a:lstStyle/>
          <a:p>
            <a:r>
              <a:rPr lang="en-AU" sz="7200" dirty="0">
                <a:latin typeface="Powderfinger Type" panose="02020709070000000403" pitchFamily="49" charset="77"/>
              </a:rPr>
              <a:t>The Rise of the Internet</a:t>
            </a:r>
          </a:p>
        </p:txBody>
      </p:sp>
      <p:sp>
        <p:nvSpPr>
          <p:cNvPr id="3" name="Subtitle 2">
            <a:extLst>
              <a:ext uri="{FF2B5EF4-FFF2-40B4-BE49-F238E27FC236}">
                <a16:creationId xmlns:a16="http://schemas.microsoft.com/office/drawing/2014/main" id="{689242D9-E944-FE43-8053-91ACEEEAEAC9}"/>
              </a:ext>
            </a:extLst>
          </p:cNvPr>
          <p:cNvSpPr>
            <a:spLocks noGrp="1"/>
          </p:cNvSpPr>
          <p:nvPr>
            <p:ph type="subTitle" idx="1"/>
          </p:nvPr>
        </p:nvSpPr>
        <p:spPr/>
        <p:txBody>
          <a:bodyPr/>
          <a:lstStyle/>
          <a:p>
            <a:r>
              <a:rPr lang="en-AU" dirty="0"/>
              <a:t>Geoff Huston</a:t>
            </a:r>
          </a:p>
          <a:p>
            <a:endParaRPr lang="en-AU" dirty="0"/>
          </a:p>
        </p:txBody>
      </p:sp>
      <p:sp>
        <p:nvSpPr>
          <p:cNvPr id="4" name="Freeform 3">
            <a:extLst>
              <a:ext uri="{FF2B5EF4-FFF2-40B4-BE49-F238E27FC236}">
                <a16:creationId xmlns:a16="http://schemas.microsoft.com/office/drawing/2014/main" id="{3902EAEF-5FF8-1D4A-B0A6-72435052F298}"/>
              </a:ext>
            </a:extLst>
          </p:cNvPr>
          <p:cNvSpPr/>
          <p:nvPr/>
        </p:nvSpPr>
        <p:spPr>
          <a:xfrm>
            <a:off x="6143880" y="1974194"/>
            <a:ext cx="677333" cy="522760"/>
          </a:xfrm>
          <a:custGeom>
            <a:avLst/>
            <a:gdLst>
              <a:gd name="connsiteX0" fmla="*/ 4671 w 677333"/>
              <a:gd name="connsiteY0" fmla="*/ 474718 h 522760"/>
              <a:gd name="connsiteX1" fmla="*/ 46712 w 677333"/>
              <a:gd name="connsiteY1" fmla="*/ 516759 h 522760"/>
              <a:gd name="connsiteX2" fmla="*/ 341002 w 677333"/>
              <a:gd name="connsiteY2" fmla="*/ 359104 h 522760"/>
              <a:gd name="connsiteX3" fmla="*/ 446105 w 677333"/>
              <a:gd name="connsiteY3" fmla="*/ 1753 h 522760"/>
              <a:gd name="connsiteX4" fmla="*/ 414574 w 677333"/>
              <a:gd name="connsiteY4" fmla="*/ 232980 h 522760"/>
              <a:gd name="connsiteX5" fmla="*/ 467126 w 677333"/>
              <a:gd name="connsiteY5" fmla="*/ 474718 h 522760"/>
              <a:gd name="connsiteX6" fmla="*/ 677333 w 677333"/>
              <a:gd name="connsiteY6" fmla="*/ 516759 h 52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333" h="522760">
                <a:moveTo>
                  <a:pt x="4671" y="474718"/>
                </a:moveTo>
                <a:cubicBezTo>
                  <a:pt x="-2336" y="505373"/>
                  <a:pt x="-9343" y="536028"/>
                  <a:pt x="46712" y="516759"/>
                </a:cubicBezTo>
                <a:cubicBezTo>
                  <a:pt x="102767" y="497490"/>
                  <a:pt x="274437" y="444938"/>
                  <a:pt x="341002" y="359104"/>
                </a:cubicBezTo>
                <a:cubicBezTo>
                  <a:pt x="407567" y="273270"/>
                  <a:pt x="433843" y="22774"/>
                  <a:pt x="446105" y="1753"/>
                </a:cubicBezTo>
                <a:cubicBezTo>
                  <a:pt x="458367" y="-19268"/>
                  <a:pt x="411071" y="154153"/>
                  <a:pt x="414574" y="232980"/>
                </a:cubicBezTo>
                <a:cubicBezTo>
                  <a:pt x="418077" y="311807"/>
                  <a:pt x="423333" y="427421"/>
                  <a:pt x="467126" y="474718"/>
                </a:cubicBezTo>
                <a:cubicBezTo>
                  <a:pt x="510919" y="522015"/>
                  <a:pt x="594126" y="519387"/>
                  <a:pt x="677333" y="516759"/>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15E82108-F208-5F43-9D14-7472ADD7857C}"/>
              </a:ext>
            </a:extLst>
          </p:cNvPr>
          <p:cNvSpPr txBox="1"/>
          <p:nvPr/>
        </p:nvSpPr>
        <p:spPr>
          <a:xfrm rot="21156144">
            <a:off x="5324650" y="660698"/>
            <a:ext cx="2993127" cy="923330"/>
          </a:xfrm>
          <a:prstGeom prst="rect">
            <a:avLst/>
          </a:prstGeom>
          <a:noFill/>
        </p:spPr>
        <p:txBody>
          <a:bodyPr wrap="none" rtlCol="0">
            <a:spAutoFit/>
          </a:bodyPr>
          <a:lstStyle/>
          <a:p>
            <a:r>
              <a:rPr lang="en-AU" sz="5400" i="1" dirty="0">
                <a:solidFill>
                  <a:srgbClr val="FF0000"/>
                </a:solidFill>
                <a:latin typeface="AhnbergHand" pitchFamily="2" charset="0"/>
              </a:rPr>
              <a:t>and Fall</a:t>
            </a:r>
          </a:p>
        </p:txBody>
      </p:sp>
    </p:spTree>
    <p:extLst>
      <p:ext uri="{BB962C8B-B14F-4D97-AF65-F5344CB8AC3E}">
        <p14:creationId xmlns:p14="http://schemas.microsoft.com/office/powerpoint/2010/main" val="1169406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68FF5-EE0A-C140-A16D-307AA76901C3}"/>
              </a:ext>
            </a:extLst>
          </p:cNvPr>
          <p:cNvSpPr>
            <a:spLocks noGrp="1"/>
          </p:cNvSpPr>
          <p:nvPr>
            <p:ph type="title"/>
          </p:nvPr>
        </p:nvSpPr>
        <p:spPr>
          <a:xfrm>
            <a:off x="436605" y="365125"/>
            <a:ext cx="10917195" cy="1325563"/>
          </a:xfrm>
        </p:spPr>
        <p:txBody>
          <a:bodyPr/>
          <a:lstStyle/>
          <a:p>
            <a:r>
              <a:rPr lang="en-AU" dirty="0">
                <a:latin typeface="Powderfinger Type" panose="02020709070000000403" pitchFamily="49" charset="77"/>
              </a:rPr>
              <a:t>The Darker Side of Digital Chaos</a:t>
            </a:r>
          </a:p>
        </p:txBody>
      </p:sp>
      <p:sp>
        <p:nvSpPr>
          <p:cNvPr id="3" name="Content Placeholder 2">
            <a:extLst>
              <a:ext uri="{FF2B5EF4-FFF2-40B4-BE49-F238E27FC236}">
                <a16:creationId xmlns:a16="http://schemas.microsoft.com/office/drawing/2014/main" id="{DC87ECAB-B6B1-1C49-81AA-F28110D45E63}"/>
              </a:ext>
            </a:extLst>
          </p:cNvPr>
          <p:cNvSpPr>
            <a:spLocks noGrp="1"/>
          </p:cNvSpPr>
          <p:nvPr>
            <p:ph idx="1"/>
          </p:nvPr>
        </p:nvSpPr>
        <p:spPr/>
        <p:txBody>
          <a:bodyPr>
            <a:normAutofit/>
          </a:bodyPr>
          <a:lstStyle/>
          <a:p>
            <a:r>
              <a:rPr lang="en-AU" dirty="0"/>
              <a:t>Social Networking turns sour with allegations of stolen elections</a:t>
            </a:r>
          </a:p>
          <a:p>
            <a:r>
              <a:rPr lang="en-AU" dirty="0"/>
              <a:t>DDOS attack turns on terabit intensity</a:t>
            </a:r>
          </a:p>
          <a:p>
            <a:r>
              <a:rPr lang="en-AU" dirty="0"/>
              <a:t>Hacking turns to organised crime</a:t>
            </a:r>
          </a:p>
          <a:p>
            <a:r>
              <a:rPr lang="en-AU" dirty="0"/>
              <a:t>Cyber warfare turns real</a:t>
            </a:r>
          </a:p>
          <a:p>
            <a:pPr marL="0" indent="0">
              <a:buNone/>
            </a:pPr>
            <a:endParaRPr lang="en-AU" dirty="0"/>
          </a:p>
          <a:p>
            <a:r>
              <a:rPr lang="en-AU" dirty="0"/>
              <a:t>The Internet’s basic security framework is ineffective against well resourced nation state attackers practising sophisticated digital disruption attacks</a:t>
            </a:r>
          </a:p>
          <a:p>
            <a:r>
              <a:rPr lang="en-AU" dirty="0"/>
              <a:t>The Internet is now a toxic wasteland that glows in the dark!</a:t>
            </a:r>
          </a:p>
        </p:txBody>
      </p:sp>
    </p:spTree>
    <p:extLst>
      <p:ext uri="{BB962C8B-B14F-4D97-AF65-F5344CB8AC3E}">
        <p14:creationId xmlns:p14="http://schemas.microsoft.com/office/powerpoint/2010/main" val="637250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839E-7ECF-D34C-96C2-E0DC38F4C4EB}"/>
              </a:ext>
            </a:extLst>
          </p:cNvPr>
          <p:cNvSpPr>
            <a:spLocks noGrp="1"/>
          </p:cNvSpPr>
          <p:nvPr>
            <p:ph type="title"/>
          </p:nvPr>
        </p:nvSpPr>
        <p:spPr/>
        <p:txBody>
          <a:bodyPr/>
          <a:lstStyle/>
          <a:p>
            <a:r>
              <a:rPr lang="en-AU" dirty="0">
                <a:latin typeface="Powderfinger Type" panose="02020709070000000403" pitchFamily="49" charset="77"/>
              </a:rPr>
              <a:t>It will only get worse</a:t>
            </a:r>
          </a:p>
        </p:txBody>
      </p:sp>
      <p:pic>
        <p:nvPicPr>
          <p:cNvPr id="4" name="Content Placeholder 3">
            <a:extLst>
              <a:ext uri="{FF2B5EF4-FFF2-40B4-BE49-F238E27FC236}">
                <a16:creationId xmlns:a16="http://schemas.microsoft.com/office/drawing/2014/main" id="{ED52C75C-813B-D84A-8E2E-55F69A03C548}"/>
              </a:ext>
            </a:extLst>
          </p:cNvPr>
          <p:cNvPicPr>
            <a:picLocks noChangeAspect="1"/>
          </p:cNvPicPr>
          <p:nvPr/>
        </p:nvPicPr>
        <p:blipFill rotWithShape="1">
          <a:blip r:embed="rId2">
            <a:extLst>
              <a:ext uri="{28A0092B-C50C-407E-A947-70E740481C1C}">
                <a14:useLocalDpi xmlns:a14="http://schemas.microsoft.com/office/drawing/2010/main" val="0"/>
              </a:ext>
            </a:extLst>
          </a:blip>
          <a:srcRect b="5193"/>
          <a:stretch/>
        </p:blipFill>
        <p:spPr>
          <a:xfrm>
            <a:off x="1130141" y="1387366"/>
            <a:ext cx="9398677" cy="5015553"/>
          </a:xfrm>
          <a:prstGeom prst="rect">
            <a:avLst/>
          </a:prstGeom>
        </p:spPr>
      </p:pic>
      <p:sp>
        <p:nvSpPr>
          <p:cNvPr id="7" name="Rectangle 6">
            <a:extLst>
              <a:ext uri="{FF2B5EF4-FFF2-40B4-BE49-F238E27FC236}">
                <a16:creationId xmlns:a16="http://schemas.microsoft.com/office/drawing/2014/main" id="{D8A0B0EB-B041-C848-9044-2E62E99C84CE}"/>
              </a:ext>
            </a:extLst>
          </p:cNvPr>
          <p:cNvSpPr/>
          <p:nvPr/>
        </p:nvSpPr>
        <p:spPr>
          <a:xfrm>
            <a:off x="7262648" y="1690688"/>
            <a:ext cx="546538" cy="484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21798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320C-596B-314F-B14F-84ACB86D8499}"/>
              </a:ext>
            </a:extLst>
          </p:cNvPr>
          <p:cNvSpPr>
            <a:spLocks noGrp="1"/>
          </p:cNvSpPr>
          <p:nvPr>
            <p:ph type="title"/>
          </p:nvPr>
        </p:nvSpPr>
        <p:spPr/>
        <p:txBody>
          <a:bodyPr/>
          <a:lstStyle/>
          <a:p>
            <a:r>
              <a:rPr lang="en-AU" dirty="0">
                <a:latin typeface="Powderfinger Type" panose="02020709070000000403" pitchFamily="49" charset="77"/>
              </a:rPr>
              <a:t>The Stages of Revolution</a:t>
            </a:r>
          </a:p>
        </p:txBody>
      </p:sp>
      <p:sp>
        <p:nvSpPr>
          <p:cNvPr id="3" name="Content Placeholder 2">
            <a:extLst>
              <a:ext uri="{FF2B5EF4-FFF2-40B4-BE49-F238E27FC236}">
                <a16:creationId xmlns:a16="http://schemas.microsoft.com/office/drawing/2014/main" id="{6C9C7487-F31F-5F4F-9EF0-927A342B4EAB}"/>
              </a:ext>
            </a:extLst>
          </p:cNvPr>
          <p:cNvSpPr>
            <a:spLocks noGrp="1"/>
          </p:cNvSpPr>
          <p:nvPr>
            <p:ph idx="1"/>
          </p:nvPr>
        </p:nvSpPr>
        <p:spPr/>
        <p:txBody>
          <a:bodyPr/>
          <a:lstStyle/>
          <a:p>
            <a:r>
              <a:rPr lang="en-AU" dirty="0">
                <a:solidFill>
                  <a:schemeClr val="bg1">
                    <a:lumMod val="50000"/>
                  </a:schemeClr>
                </a:solidFill>
              </a:rPr>
              <a:t>Disruption of the </a:t>
            </a:r>
            <a:r>
              <a:rPr lang="en-AU" dirty="0" err="1">
                <a:solidFill>
                  <a:schemeClr val="bg1">
                    <a:lumMod val="50000"/>
                  </a:schemeClr>
                </a:solidFill>
              </a:rPr>
              <a:t>Ancien</a:t>
            </a:r>
            <a:r>
              <a:rPr lang="en-AU" dirty="0">
                <a:solidFill>
                  <a:schemeClr val="bg1">
                    <a:lumMod val="50000"/>
                  </a:schemeClr>
                </a:solidFill>
              </a:rPr>
              <a:t> Regime</a:t>
            </a:r>
          </a:p>
          <a:p>
            <a:endParaRPr lang="en-AU" dirty="0">
              <a:solidFill>
                <a:schemeClr val="bg1">
                  <a:lumMod val="50000"/>
                </a:schemeClr>
              </a:solidFill>
            </a:endParaRPr>
          </a:p>
          <a:p>
            <a:r>
              <a:rPr lang="en-AU" dirty="0">
                <a:solidFill>
                  <a:schemeClr val="bg1">
                    <a:lumMod val="50000"/>
                  </a:schemeClr>
                </a:solidFill>
              </a:rPr>
              <a:t>The Chaos of Revolution</a:t>
            </a:r>
          </a:p>
          <a:p>
            <a:endParaRPr lang="en-AU" dirty="0"/>
          </a:p>
          <a:p>
            <a:r>
              <a:rPr lang="en-AU" dirty="0"/>
              <a:t>Consolidation through Tyranny</a:t>
            </a:r>
          </a:p>
          <a:p>
            <a:endParaRPr lang="en-AU" dirty="0"/>
          </a:p>
        </p:txBody>
      </p:sp>
      <p:pic>
        <p:nvPicPr>
          <p:cNvPr id="7" name="Picture 6">
            <a:extLst>
              <a:ext uri="{FF2B5EF4-FFF2-40B4-BE49-F238E27FC236}">
                <a16:creationId xmlns:a16="http://schemas.microsoft.com/office/drawing/2014/main" id="{6236F20D-1C0E-B048-A96B-AF50E78C54B4}"/>
              </a:ext>
            </a:extLst>
          </p:cNvPr>
          <p:cNvPicPr>
            <a:picLocks noChangeAspect="1"/>
          </p:cNvPicPr>
          <p:nvPr/>
        </p:nvPicPr>
        <p:blipFill>
          <a:blip r:embed="rId2"/>
          <a:stretch>
            <a:fillRect/>
          </a:stretch>
        </p:blipFill>
        <p:spPr>
          <a:xfrm>
            <a:off x="5985823" y="1495549"/>
            <a:ext cx="3093513" cy="5011489"/>
          </a:xfrm>
          <a:prstGeom prst="rect">
            <a:avLst/>
          </a:prstGeom>
        </p:spPr>
      </p:pic>
    </p:spTree>
    <p:extLst>
      <p:ext uri="{BB962C8B-B14F-4D97-AF65-F5344CB8AC3E}">
        <p14:creationId xmlns:p14="http://schemas.microsoft.com/office/powerpoint/2010/main" val="819580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5" y="332656"/>
            <a:ext cx="9361041" cy="1143000"/>
          </a:xfrm>
        </p:spPr>
        <p:txBody>
          <a:bodyPr>
            <a:normAutofit/>
          </a:bodyPr>
          <a:lstStyle/>
          <a:p>
            <a:r>
              <a:rPr lang="en-US" dirty="0">
                <a:latin typeface="Powderfinger Type" charset="0"/>
                <a:ea typeface="Powderfinger Type" charset="0"/>
                <a:cs typeface="Powderfinger Type" charset="0"/>
              </a:rPr>
              <a:t>The Rise of Content</a:t>
            </a:r>
          </a:p>
        </p:txBody>
      </p:sp>
      <p:sp>
        <p:nvSpPr>
          <p:cNvPr id="3" name="Content Placeholder 2"/>
          <p:cNvSpPr>
            <a:spLocks noGrp="1"/>
          </p:cNvSpPr>
          <p:nvPr>
            <p:ph idx="1"/>
          </p:nvPr>
        </p:nvSpPr>
        <p:spPr>
          <a:xfrm>
            <a:off x="911424" y="1883643"/>
            <a:ext cx="10273141" cy="4351339"/>
          </a:xfrm>
        </p:spPr>
        <p:txBody>
          <a:bodyPr>
            <a:normAutofit/>
          </a:bodyPr>
          <a:lstStyle/>
          <a:p>
            <a:pPr marL="0" indent="0">
              <a:buNone/>
            </a:pPr>
            <a:r>
              <a:rPr lang="en-US" dirty="0"/>
              <a:t>Breaking the edge into </a:t>
            </a:r>
            <a:r>
              <a:rPr lang="en-US" b="1" dirty="0"/>
              <a:t>clients </a:t>
            </a:r>
            <a:r>
              <a:rPr lang="en-US" dirty="0"/>
              <a:t>and </a:t>
            </a:r>
            <a:r>
              <a:rPr lang="en-US" b="1" dirty="0"/>
              <a:t>servers</a:t>
            </a:r>
          </a:p>
          <a:p>
            <a:pPr lvl="1"/>
            <a:r>
              <a:rPr lang="en-US" dirty="0"/>
              <a:t>Access networks service the needs “clients”</a:t>
            </a:r>
          </a:p>
          <a:p>
            <a:pPr lvl="1"/>
            <a:r>
              <a:rPr lang="en-US" dirty="0"/>
              <a:t>Clients are not directly reachable by other clients</a:t>
            </a:r>
          </a:p>
          <a:p>
            <a:pPr lvl="1"/>
            <a:r>
              <a:rPr lang="en-US" dirty="0"/>
              <a:t>Clients connect to services</a:t>
            </a:r>
          </a:p>
          <a:p>
            <a:pPr lvl="1"/>
            <a:endParaRPr lang="en-US" dirty="0"/>
          </a:p>
          <a:p>
            <a:pPr marL="0" indent="0">
              <a:buNone/>
            </a:pPr>
            <a:r>
              <a:rPr lang="en-US" dirty="0"/>
              <a:t>The role of the network here is to carry clients to the service access point</a:t>
            </a:r>
          </a:p>
          <a:p>
            <a:pPr lvl="1"/>
            <a:r>
              <a:rPr lang="en-US" dirty="0"/>
              <a:t>The assumption here is that there are many more clients than service points</a:t>
            </a:r>
          </a:p>
        </p:txBody>
      </p:sp>
    </p:spTree>
    <p:extLst>
      <p:ext uri="{BB962C8B-B14F-4D97-AF65-F5344CB8AC3E}">
        <p14:creationId xmlns:p14="http://schemas.microsoft.com/office/powerpoint/2010/main" val="2914406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vs Carriage</a:t>
            </a:r>
          </a:p>
        </p:txBody>
      </p:sp>
      <p:sp>
        <p:nvSpPr>
          <p:cNvPr id="3" name="Content Placeholder 2"/>
          <p:cNvSpPr>
            <a:spLocks noGrp="1"/>
          </p:cNvSpPr>
          <p:nvPr>
            <p:ph idx="1"/>
          </p:nvPr>
        </p:nvSpPr>
        <p:spPr/>
        <p:txBody>
          <a:bodyPr>
            <a:normAutofit/>
          </a:bodyPr>
          <a:lstStyle/>
          <a:p>
            <a:pPr marL="0" indent="0">
              <a:spcAft>
                <a:spcPts val="600"/>
              </a:spcAft>
              <a:buNone/>
            </a:pPr>
            <a:r>
              <a:rPr lang="en-US" dirty="0"/>
              <a:t>Who pays whom?</a:t>
            </a:r>
          </a:p>
          <a:p>
            <a:pPr lvl="1">
              <a:spcAft>
                <a:spcPts val="600"/>
              </a:spcAft>
            </a:pPr>
            <a:r>
              <a:rPr lang="en-US" dirty="0"/>
              <a:t>The only reason why access networks have clients is because there are content services that clients want to access</a:t>
            </a:r>
          </a:p>
          <a:p>
            <a:pPr lvl="2">
              <a:spcAft>
                <a:spcPts val="600"/>
              </a:spcAft>
            </a:pPr>
            <a:r>
              <a:rPr lang="en-US" dirty="0"/>
              <a:t>Therefore carriage providers should pay for content</a:t>
            </a:r>
          </a:p>
          <a:p>
            <a:pPr lvl="1">
              <a:spcAft>
                <a:spcPts val="600"/>
              </a:spcAft>
            </a:pPr>
            <a:endParaRPr lang="en-US" dirty="0"/>
          </a:p>
          <a:p>
            <a:pPr lvl="1">
              <a:spcAft>
                <a:spcPts val="600"/>
              </a:spcAft>
            </a:pPr>
            <a:r>
              <a:rPr lang="en-US" dirty="0"/>
              <a:t>There is no “end-to-end” financial settlement model in the Internet </a:t>
            </a:r>
            <a:r>
              <a:rPr lang="mr-IN" dirty="0"/>
              <a:t>–</a:t>
            </a:r>
            <a:r>
              <a:rPr lang="en-US" dirty="0"/>
              <a:t> both “ends” pay for access and network providers settle between themselves. To a carriage network, content is just another client</a:t>
            </a:r>
          </a:p>
          <a:p>
            <a:pPr lvl="2">
              <a:spcAft>
                <a:spcPts val="600"/>
              </a:spcAft>
            </a:pPr>
            <a:r>
              <a:rPr lang="en-US" dirty="0"/>
              <a:t>Content should pay for carriage, just like any other client</a:t>
            </a:r>
          </a:p>
        </p:txBody>
      </p:sp>
    </p:spTree>
    <p:extLst>
      <p:ext uri="{BB962C8B-B14F-4D97-AF65-F5344CB8AC3E}">
        <p14:creationId xmlns:p14="http://schemas.microsoft.com/office/powerpoint/2010/main" val="3306047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vs Carriage</a:t>
            </a:r>
          </a:p>
        </p:txBody>
      </p:sp>
      <p:sp>
        <p:nvSpPr>
          <p:cNvPr id="3" name="Content Placeholder 2"/>
          <p:cNvSpPr>
            <a:spLocks noGrp="1"/>
          </p:cNvSpPr>
          <p:nvPr>
            <p:ph idx="1"/>
          </p:nvPr>
        </p:nvSpPr>
        <p:spPr/>
        <p:txBody>
          <a:bodyPr>
            <a:normAutofit/>
          </a:bodyPr>
          <a:lstStyle/>
          <a:p>
            <a:pPr marL="0" indent="0">
              <a:spcAft>
                <a:spcPts val="600"/>
              </a:spcAft>
              <a:buNone/>
            </a:pPr>
            <a:r>
              <a:rPr lang="en-US" dirty="0"/>
              <a:t>Who pays whom?</a:t>
            </a:r>
          </a:p>
          <a:p>
            <a:pPr lvl="1">
              <a:spcAft>
                <a:spcPts val="600"/>
              </a:spcAft>
            </a:pPr>
            <a:r>
              <a:rPr lang="en-US" dirty="0"/>
              <a:t>The only reason why access networks have clients is because there are content services that clients want to access</a:t>
            </a:r>
          </a:p>
          <a:p>
            <a:pPr lvl="2">
              <a:spcAft>
                <a:spcPts val="600"/>
              </a:spcAft>
            </a:pPr>
            <a:r>
              <a:rPr lang="en-US" dirty="0"/>
              <a:t>Therefore carriage should pay for content</a:t>
            </a:r>
          </a:p>
          <a:p>
            <a:pPr lvl="1">
              <a:spcAft>
                <a:spcPts val="600"/>
              </a:spcAft>
            </a:pPr>
            <a:endParaRPr lang="en-US" dirty="0"/>
          </a:p>
          <a:p>
            <a:pPr lvl="1">
              <a:spcAft>
                <a:spcPts val="600"/>
              </a:spcAft>
            </a:pPr>
            <a:r>
              <a:rPr lang="en-US" dirty="0"/>
              <a:t>There is no “end-to-end” financial settlement model in the Internet </a:t>
            </a:r>
            <a:r>
              <a:rPr lang="mr-IN" dirty="0"/>
              <a:t>–</a:t>
            </a:r>
            <a:r>
              <a:rPr lang="en-US" dirty="0"/>
              <a:t> both “ends” pay for access and network providers settle between themselves. To a carriage network, content is just another client</a:t>
            </a:r>
          </a:p>
          <a:p>
            <a:pPr lvl="2">
              <a:spcAft>
                <a:spcPts val="600"/>
              </a:spcAft>
            </a:pPr>
            <a:r>
              <a:rPr lang="en-US" dirty="0"/>
              <a:t>Content should pay for carriage, just like any other client</a:t>
            </a:r>
          </a:p>
        </p:txBody>
      </p:sp>
      <p:sp>
        <p:nvSpPr>
          <p:cNvPr id="4" name="TextBox 3"/>
          <p:cNvSpPr txBox="1"/>
          <p:nvPr/>
        </p:nvSpPr>
        <p:spPr>
          <a:xfrm rot="20944903">
            <a:off x="1640699" y="3220937"/>
            <a:ext cx="7850163" cy="1323632"/>
          </a:xfrm>
          <a:prstGeom prst="rect">
            <a:avLst/>
          </a:prstGeom>
          <a:solidFill>
            <a:schemeClr val="bg1"/>
          </a:solidFill>
        </p:spPr>
        <p:txBody>
          <a:bodyPr wrap="square" rtlCol="0">
            <a:spAutoFit/>
          </a:bodyPr>
          <a:lstStyle/>
          <a:p>
            <a:pPr algn="ctr"/>
            <a:r>
              <a:rPr lang="en-US" sz="2667" dirty="0">
                <a:solidFill>
                  <a:schemeClr val="accent6">
                    <a:lumMod val="50000"/>
                  </a:schemeClr>
                </a:solidFill>
                <a:latin typeface="AhnbergHand" charset="0"/>
                <a:ea typeface="AhnbergHand" charset="0"/>
                <a:cs typeface="AhnbergHand" charset="0"/>
              </a:rPr>
              <a:t>The content folk resolved this fight  by going “over the top” and created relationships directly with end users</a:t>
            </a:r>
          </a:p>
        </p:txBody>
      </p:sp>
    </p:spTree>
    <p:extLst>
      <p:ext uri="{BB962C8B-B14F-4D97-AF65-F5344CB8AC3E}">
        <p14:creationId xmlns:p14="http://schemas.microsoft.com/office/powerpoint/2010/main" val="1915070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vs Carriage</a:t>
            </a:r>
          </a:p>
        </p:txBody>
      </p:sp>
      <p:sp>
        <p:nvSpPr>
          <p:cNvPr id="3" name="Content Placeholder 2"/>
          <p:cNvSpPr>
            <a:spLocks noGrp="1"/>
          </p:cNvSpPr>
          <p:nvPr>
            <p:ph idx="1"/>
          </p:nvPr>
        </p:nvSpPr>
        <p:spPr/>
        <p:txBody>
          <a:bodyPr/>
          <a:lstStyle/>
          <a:p>
            <a:pPr marL="0" indent="0">
              <a:buNone/>
            </a:pPr>
            <a:r>
              <a:rPr lang="en-US" dirty="0"/>
              <a:t>Service portals are increasingly located adjacent to users</a:t>
            </a:r>
          </a:p>
          <a:p>
            <a:pPr marL="0" indent="0">
              <a:buNone/>
            </a:pPr>
            <a:r>
              <a:rPr lang="en-US" dirty="0"/>
              <a:t>And that means changes to the network:</a:t>
            </a:r>
          </a:p>
          <a:p>
            <a:pPr lvl="1"/>
            <a:r>
              <a:rPr lang="en-US" dirty="0"/>
              <a:t>Public Networks no longer carry users’ traffic to/from service portals via ISP carriage services</a:t>
            </a:r>
          </a:p>
          <a:p>
            <a:pPr lvl="1"/>
            <a:r>
              <a:rPr lang="en-US" dirty="0"/>
              <a:t>Instead, Private Networks carry content to service portals via CDN services </a:t>
            </a:r>
          </a:p>
          <a:p>
            <a:pPr lvl="1"/>
            <a:endParaRPr lang="en-US" dirty="0"/>
          </a:p>
          <a:p>
            <a:pPr marL="0" indent="0">
              <a:buNone/>
            </a:pPr>
            <a:r>
              <a:rPr lang="en-US" dirty="0"/>
              <a:t>This shift has some profound implications for the Internet</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26</a:t>
            </a:fld>
            <a:endParaRPr lang="en-AU" kern="0" dirty="0"/>
          </a:p>
        </p:txBody>
      </p:sp>
    </p:spTree>
    <p:extLst>
      <p:ext uri="{BB962C8B-B14F-4D97-AF65-F5344CB8AC3E}">
        <p14:creationId xmlns:p14="http://schemas.microsoft.com/office/powerpoint/2010/main" val="3282909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Who’s building now?</a:t>
            </a:r>
          </a:p>
        </p:txBody>
      </p:sp>
      <p:sp>
        <p:nvSpPr>
          <p:cNvPr id="3" name="Content Placeholder 2"/>
          <p:cNvSpPr>
            <a:spLocks noGrp="1"/>
          </p:cNvSpPr>
          <p:nvPr>
            <p:ph idx="1"/>
          </p:nvPr>
        </p:nvSpPr>
        <p:spPr/>
        <p:txBody>
          <a:bodyPr/>
          <a:lstStyle/>
          <a:p>
            <a:pPr marL="0" indent="0">
              <a:buNone/>
            </a:pPr>
            <a:r>
              <a:rPr lang="en-US" dirty="0"/>
              <a:t>Almost all new submarine international cable projects are heavily underwritten by content providers, not carriers</a:t>
            </a:r>
          </a:p>
          <a:p>
            <a:endParaRPr lang="en-US" dirty="0"/>
          </a:p>
        </p:txBody>
      </p:sp>
      <p:sp>
        <p:nvSpPr>
          <p:cNvPr id="4" name="TextBox 3"/>
          <p:cNvSpPr txBox="1"/>
          <p:nvPr/>
        </p:nvSpPr>
        <p:spPr>
          <a:xfrm>
            <a:off x="1703511" y="3645024"/>
            <a:ext cx="4488500" cy="2123658"/>
          </a:xfrm>
          <a:prstGeom prst="rect">
            <a:avLst/>
          </a:prstGeom>
          <a:noFill/>
        </p:spPr>
        <p:txBody>
          <a:bodyPr wrap="square" rtlCol="0">
            <a:spAutoFit/>
          </a:bodyPr>
          <a:lstStyle/>
          <a:p>
            <a:r>
              <a:rPr lang="en-US" sz="1200" dirty="0">
                <a:latin typeface="Courier" charset="0"/>
                <a:ea typeface="Courier" charset="0"/>
                <a:cs typeface="Courier" charset="0"/>
              </a:rPr>
              <a:t>Large content providers have huge and often unpredictable traffic requirements, especially among their own data centers. Their capacity needs are at such a scale that it makes sense for them, on their biggest routes, to build rather than to buy. Owning subsea </a:t>
            </a:r>
            <a:r>
              <a:rPr lang="en-US" sz="1200" dirty="0" err="1">
                <a:latin typeface="Courier" charset="0"/>
                <a:ea typeface="Courier" charset="0"/>
                <a:cs typeface="Courier" charset="0"/>
              </a:rPr>
              <a:t>fibre</a:t>
            </a:r>
            <a:r>
              <a:rPr lang="en-US" sz="1200" dirty="0">
                <a:latin typeface="Courier" charset="0"/>
                <a:ea typeface="Courier" charset="0"/>
                <a:cs typeface="Courier" charset="0"/>
              </a:rPr>
              <a:t> pairs also gives them the flexibility to upgrade when they see fit, rather than being beholden to a third-party submarine cable operator.” </a:t>
            </a:r>
          </a:p>
          <a:p>
            <a:endParaRPr lang="en-US" sz="1200" dirty="0">
              <a:latin typeface="Courier" charset="0"/>
              <a:ea typeface="Courier" charset="0"/>
              <a:cs typeface="Courier" charset="0"/>
            </a:endParaRPr>
          </a:p>
          <a:p>
            <a:r>
              <a:rPr lang="en-US" sz="1200" dirty="0">
                <a:latin typeface="Courier" charset="0"/>
                <a:ea typeface="Courier" charset="0"/>
                <a:cs typeface="Courier" charset="0"/>
              </a:rPr>
              <a:t>Tim </a:t>
            </a:r>
            <a:r>
              <a:rPr lang="en-US" sz="1200" dirty="0" err="1">
                <a:latin typeface="Courier" charset="0"/>
                <a:ea typeface="Courier" charset="0"/>
                <a:cs typeface="Courier" charset="0"/>
              </a:rPr>
              <a:t>Stronge</a:t>
            </a:r>
            <a:r>
              <a:rPr lang="en-US" sz="1200" dirty="0">
                <a:latin typeface="Courier" charset="0"/>
                <a:ea typeface="Courier" charset="0"/>
                <a:cs typeface="Courier" charset="0"/>
              </a:rPr>
              <a:t> of </a:t>
            </a:r>
            <a:r>
              <a:rPr lang="en-US" sz="1200" dirty="0" err="1">
                <a:latin typeface="Courier" charset="0"/>
                <a:ea typeface="Courier" charset="0"/>
                <a:cs typeface="Courier" charset="0"/>
              </a:rPr>
              <a:t>Telegeography</a:t>
            </a:r>
            <a:r>
              <a:rPr lang="en-US" sz="1200" dirty="0">
                <a:latin typeface="Courier" charset="0"/>
                <a:ea typeface="Courier" charset="0"/>
                <a:cs typeface="Courier" charset="0"/>
              </a:rPr>
              <a:t>, January 2017</a:t>
            </a:r>
          </a:p>
        </p:txBody>
      </p:sp>
      <p:pic>
        <p:nvPicPr>
          <p:cNvPr id="5" name="Picture 4"/>
          <p:cNvPicPr>
            <a:picLocks noChangeAspect="1"/>
          </p:cNvPicPr>
          <p:nvPr/>
        </p:nvPicPr>
        <p:blipFill>
          <a:blip r:embed="rId2"/>
          <a:stretch>
            <a:fillRect/>
          </a:stretch>
        </p:blipFill>
        <p:spPr>
          <a:xfrm>
            <a:off x="6271617" y="3470163"/>
            <a:ext cx="4216872" cy="1815999"/>
          </a:xfrm>
          <a:prstGeom prst="rect">
            <a:avLst/>
          </a:prstGeom>
        </p:spPr>
      </p:pic>
    </p:spTree>
    <p:extLst>
      <p:ext uri="{BB962C8B-B14F-4D97-AF65-F5344CB8AC3E}">
        <p14:creationId xmlns:p14="http://schemas.microsoft.com/office/powerpoint/2010/main" val="3998876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71" y="260648"/>
            <a:ext cx="9505056" cy="1143000"/>
          </a:xfrm>
        </p:spPr>
        <p:txBody>
          <a:bodyPr>
            <a:normAutofit/>
          </a:bodyPr>
          <a:lstStyle/>
          <a:p>
            <a:r>
              <a:rPr lang="en-US" sz="4000" dirty="0">
                <a:latin typeface="Powderfinger Type" charset="0"/>
                <a:ea typeface="Powderfinger Type" charset="0"/>
                <a:cs typeface="Powderfinger Type" charset="0"/>
              </a:rPr>
              <a:t>Today’s Internet Architecture</a:t>
            </a:r>
          </a:p>
        </p:txBody>
      </p:sp>
      <p:sp>
        <p:nvSpPr>
          <p:cNvPr id="3" name="Content Placeholder 2"/>
          <p:cNvSpPr>
            <a:spLocks noGrp="1"/>
          </p:cNvSpPr>
          <p:nvPr>
            <p:ph idx="1"/>
          </p:nvPr>
        </p:nvSpPr>
        <p:spPr>
          <a:xfrm>
            <a:off x="1007435" y="1600203"/>
            <a:ext cx="10657184" cy="4565103"/>
          </a:xfrm>
        </p:spPr>
        <p:txBody>
          <a:bodyPr>
            <a:normAutofit/>
          </a:bodyPr>
          <a:lstStyle/>
          <a:p>
            <a:pPr marL="0" indent="0">
              <a:buNone/>
            </a:pPr>
            <a:r>
              <a:rPr lang="en-US" dirty="0"/>
              <a:t>We’ve split the network into </a:t>
            </a:r>
            <a:r>
              <a:rPr lang="en-US" b="1" dirty="0"/>
              <a:t>clients</a:t>
            </a:r>
            <a:r>
              <a:rPr lang="en-US" dirty="0"/>
              <a:t> and </a:t>
            </a:r>
            <a:r>
              <a:rPr lang="en-US" b="1" dirty="0"/>
              <a:t>servers</a:t>
            </a:r>
          </a:p>
          <a:p>
            <a:endParaRPr lang="en-US" dirty="0"/>
          </a:p>
          <a:p>
            <a:pPr marL="0" indent="0">
              <a:buNone/>
            </a:pPr>
            <a:r>
              <a:rPr lang="en-US" dirty="0"/>
              <a:t>Servers and services now sit in CDN bunkers with global replication and DDOS hardening</a:t>
            </a:r>
          </a:p>
          <a:p>
            <a:pPr marL="0" indent="0">
              <a:buNone/>
            </a:pPr>
            <a:endParaRPr lang="en-US" dirty="0"/>
          </a:p>
          <a:p>
            <a:pPr marL="0" indent="0">
              <a:buNone/>
            </a:pPr>
            <a:r>
              <a:rPr lang="en-US" dirty="0"/>
              <a:t>Users don</a:t>
            </a:r>
            <a:r>
              <a:rPr lang="mr-IN" dirty="0"/>
              <a:t>’</a:t>
            </a:r>
            <a:r>
              <a:rPr lang="en-US" dirty="0"/>
              <a:t>t reach out to content any more - the CDNs bring content to users</a:t>
            </a:r>
          </a:p>
        </p:txBody>
      </p:sp>
    </p:spTree>
    <p:extLst>
      <p:ext uri="{BB962C8B-B14F-4D97-AF65-F5344CB8AC3E}">
        <p14:creationId xmlns:p14="http://schemas.microsoft.com/office/powerpoint/2010/main" val="3758285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274639"/>
            <a:ext cx="10465163" cy="1143000"/>
          </a:xfrm>
        </p:spPr>
        <p:txBody>
          <a:bodyPr>
            <a:normAutofit/>
          </a:bodyPr>
          <a:lstStyle/>
          <a:p>
            <a:r>
              <a:rPr lang="en-US" sz="4000" dirty="0">
                <a:latin typeface="Powderfinger Type" charset="0"/>
                <a:ea typeface="Powderfinger Type" charset="0"/>
                <a:cs typeface="Powderfinger Type" charset="0"/>
              </a:rPr>
              <a:t>Today’s Internet Architecture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29</a:t>
            </a:fld>
            <a:endParaRPr lang="en-AU" kern="0" dirty="0"/>
          </a:p>
        </p:txBody>
      </p:sp>
      <p:pic>
        <p:nvPicPr>
          <p:cNvPr id="5" name="Picture 4"/>
          <p:cNvPicPr>
            <a:picLocks noChangeAspect="1"/>
          </p:cNvPicPr>
          <p:nvPr/>
        </p:nvPicPr>
        <p:blipFill>
          <a:blip r:embed="rId2"/>
          <a:stretch>
            <a:fillRect/>
          </a:stretch>
        </p:blipFill>
        <p:spPr>
          <a:xfrm>
            <a:off x="1497381" y="1604799"/>
            <a:ext cx="9170619" cy="4350735"/>
          </a:xfrm>
          <a:prstGeom prst="rect">
            <a:avLst/>
          </a:prstGeom>
        </p:spPr>
      </p:pic>
    </p:spTree>
    <p:extLst>
      <p:ext uri="{BB962C8B-B14F-4D97-AF65-F5344CB8AC3E}">
        <p14:creationId xmlns:p14="http://schemas.microsoft.com/office/powerpoint/2010/main" val="2891423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A8A2-5BEE-2C47-AA7E-D5D4103FC18E}"/>
              </a:ext>
            </a:extLst>
          </p:cNvPr>
          <p:cNvSpPr>
            <a:spLocks noGrp="1"/>
          </p:cNvSpPr>
          <p:nvPr>
            <p:ph type="title"/>
          </p:nvPr>
        </p:nvSpPr>
        <p:spPr>
          <a:xfrm>
            <a:off x="838200" y="390525"/>
            <a:ext cx="10515600" cy="1325563"/>
          </a:xfrm>
        </p:spPr>
        <p:txBody>
          <a:bodyPr/>
          <a:lstStyle/>
          <a:p>
            <a:r>
              <a:rPr lang="en-AU" dirty="0">
                <a:latin typeface="Powderfinger Type" panose="02020709070000000403" pitchFamily="49" charset="77"/>
              </a:rPr>
              <a:t>It was thirty years ago today…</a:t>
            </a:r>
          </a:p>
        </p:txBody>
      </p:sp>
      <p:sp>
        <p:nvSpPr>
          <p:cNvPr id="3" name="Content Placeholder 2">
            <a:extLst>
              <a:ext uri="{FF2B5EF4-FFF2-40B4-BE49-F238E27FC236}">
                <a16:creationId xmlns:a16="http://schemas.microsoft.com/office/drawing/2014/main" id="{C7242FED-4CA1-B840-A557-8A01E3BB61DF}"/>
              </a:ext>
            </a:extLst>
          </p:cNvPr>
          <p:cNvSpPr>
            <a:spLocks noGrp="1"/>
          </p:cNvSpPr>
          <p:nvPr>
            <p:ph idx="1"/>
          </p:nvPr>
        </p:nvSpPr>
        <p:spPr/>
        <p:txBody>
          <a:bodyPr/>
          <a:lstStyle/>
          <a:p>
            <a:pPr marL="0" indent="0">
              <a:buNone/>
            </a:pPr>
            <a:r>
              <a:rPr lang="en-AU" dirty="0"/>
              <a:t>On Sunday 23</a:t>
            </a:r>
            <a:r>
              <a:rPr lang="en-AU" baseline="30000" dirty="0"/>
              <a:t>rd</a:t>
            </a:r>
            <a:r>
              <a:rPr lang="en-AU" dirty="0"/>
              <a:t> June 1989 we commissioned a permanent IP link between the the University of Melbourne and the University of Hawaii, using a 56Kbps satellite link</a:t>
            </a:r>
          </a:p>
          <a:p>
            <a:pPr marL="0" indent="0">
              <a:buNone/>
            </a:pPr>
            <a:endParaRPr lang="en-AU" dirty="0"/>
          </a:p>
          <a:p>
            <a:pPr marL="0" indent="0">
              <a:buNone/>
            </a:pPr>
            <a:r>
              <a:rPr lang="en-AU" dirty="0"/>
              <a:t>The Internet had arrived in Australia</a:t>
            </a:r>
          </a:p>
          <a:p>
            <a:pPr marL="0" indent="0">
              <a:buNone/>
            </a:pPr>
            <a:endParaRPr lang="en-AU" dirty="0"/>
          </a:p>
          <a:p>
            <a:pPr marL="0" indent="0">
              <a:buNone/>
            </a:pPr>
            <a:endParaRPr lang="en-AU" dirty="0"/>
          </a:p>
          <a:p>
            <a:pPr marL="0" indent="0">
              <a:buNone/>
            </a:pPr>
            <a:r>
              <a:rPr lang="en-AU" dirty="0">
                <a:solidFill>
                  <a:srgbClr val="FF0000"/>
                </a:solidFill>
              </a:rPr>
              <a:t>And almost nobody noticed</a:t>
            </a:r>
          </a:p>
        </p:txBody>
      </p:sp>
    </p:spTree>
    <p:extLst>
      <p:ext uri="{BB962C8B-B14F-4D97-AF65-F5344CB8AC3E}">
        <p14:creationId xmlns:p14="http://schemas.microsoft.com/office/powerpoint/2010/main" val="2549072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Find the Network!</a:t>
            </a:r>
          </a:p>
        </p:txBody>
      </p:sp>
      <p:sp>
        <p:nvSpPr>
          <p:cNvPr id="3" name="Content Placeholder 2"/>
          <p:cNvSpPr>
            <a:spLocks noGrp="1"/>
          </p:cNvSpPr>
          <p:nvPr>
            <p:ph idx="1"/>
          </p:nvPr>
        </p:nvSpPr>
        <p:spPr>
          <a:xfrm>
            <a:off x="1295467" y="1600203"/>
            <a:ext cx="10369152" cy="4565103"/>
          </a:xfrm>
        </p:spPr>
        <p:txBody>
          <a:bodyPr>
            <a:normAutofit/>
          </a:bodyPr>
          <a:lstStyle/>
          <a:p>
            <a:pPr marL="0" indent="0">
              <a:buNone/>
            </a:pPr>
            <a:r>
              <a:rPr lang="en-US" dirty="0"/>
              <a:t>Once the CDN caches sit “inside” the Access ISP then the entire wide area network becomes a marginal activity compared to the value of the content feeds!</a:t>
            </a:r>
          </a:p>
          <a:p>
            <a:pPr marL="0" indent="0">
              <a:buNone/>
            </a:pPr>
            <a:endParaRPr lang="en-US" dirty="0"/>
          </a:p>
          <a:p>
            <a:pPr marL="0" indent="0">
              <a:buNone/>
            </a:pPr>
            <a:r>
              <a:rPr lang="en-US" dirty="0"/>
              <a:t>If the Internet is (or maybe soon will be) a collection of discrete CDN service ‘cones’ then why do we expect end users to pay for the maintenance of:</a:t>
            </a:r>
          </a:p>
          <a:p>
            <a:pPr lvl="1"/>
            <a:r>
              <a:rPr lang="en-US" dirty="0"/>
              <a:t>A global address plan?</a:t>
            </a:r>
          </a:p>
          <a:p>
            <a:pPr lvl="1"/>
            <a:r>
              <a:rPr lang="en-US" dirty="0"/>
              <a:t>A global name system?</a:t>
            </a:r>
          </a:p>
          <a:p>
            <a:pPr lvl="1"/>
            <a:r>
              <a:rPr lang="en-US" dirty="0"/>
              <a:t>A single global network?</a:t>
            </a:r>
          </a:p>
          <a:p>
            <a:pPr marL="0" indent="0">
              <a:buNone/>
            </a:pPr>
            <a:endParaRPr lang="en-US" dirty="0"/>
          </a:p>
          <a:p>
            <a:pPr lvl="1"/>
            <a:endParaRPr lang="en-US" dirty="0"/>
          </a:p>
        </p:txBody>
      </p:sp>
    </p:spTree>
    <p:extLst>
      <p:ext uri="{BB962C8B-B14F-4D97-AF65-F5344CB8AC3E}">
        <p14:creationId xmlns:p14="http://schemas.microsoft.com/office/powerpoint/2010/main" val="932664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47" y="187194"/>
            <a:ext cx="11751705" cy="1143000"/>
          </a:xfrm>
        </p:spPr>
        <p:txBody>
          <a:bodyPr>
            <a:noAutofit/>
          </a:bodyPr>
          <a:lstStyle/>
          <a:p>
            <a:r>
              <a:rPr lang="en-US" sz="4267" dirty="0">
                <a:latin typeface="Powderfinger Type" charset="0"/>
                <a:ea typeface="Powderfinger Type" charset="0"/>
                <a:cs typeface="Powderfinger Type" charset="0"/>
              </a:rPr>
              <a:t>It’s not the Internet we thought it was meant to be!</a:t>
            </a:r>
          </a:p>
        </p:txBody>
      </p:sp>
      <p:sp>
        <p:nvSpPr>
          <p:cNvPr id="3" name="Content Placeholder 2"/>
          <p:cNvSpPr>
            <a:spLocks noGrp="1"/>
          </p:cNvSpPr>
          <p:nvPr>
            <p:ph idx="1"/>
          </p:nvPr>
        </p:nvSpPr>
        <p:spPr/>
        <p:txBody>
          <a:bodyPr>
            <a:normAutofit/>
          </a:bodyPr>
          <a:lstStyle/>
          <a:p>
            <a:pPr marL="0" indent="0">
              <a:spcAft>
                <a:spcPts val="800"/>
              </a:spcAft>
              <a:buNone/>
            </a:pPr>
            <a:r>
              <a:rPr lang="en-US" sz="3733" dirty="0"/>
              <a:t>It</a:t>
            </a:r>
            <a:r>
              <a:rPr lang="mr-IN" sz="3733" dirty="0"/>
              <a:t>’</a:t>
            </a:r>
            <a:r>
              <a:rPr lang="en-US" sz="3733" dirty="0"/>
              <a:t>s something else completely</a:t>
            </a:r>
          </a:p>
          <a:p>
            <a:pPr lvl="1">
              <a:spcAft>
                <a:spcPts val="800"/>
              </a:spcAft>
            </a:pPr>
            <a:r>
              <a:rPr lang="en-US" dirty="0"/>
              <a:t>Service provisioning sits within cloud providers and distributed data </a:t>
            </a:r>
            <a:r>
              <a:rPr lang="en-US" dirty="0" err="1"/>
              <a:t>centres</a:t>
            </a:r>
            <a:endParaRPr lang="en-US" dirty="0"/>
          </a:p>
          <a:p>
            <a:pPr lvl="1">
              <a:spcAft>
                <a:spcPts val="800"/>
              </a:spcAft>
            </a:pPr>
            <a:r>
              <a:rPr lang="en-US" dirty="0"/>
              <a:t>Edge computers are now acting as televisions into the clouded world of data</a:t>
            </a:r>
          </a:p>
          <a:p>
            <a:pPr lvl="1">
              <a:spcAft>
                <a:spcPts val="800"/>
              </a:spcAft>
            </a:pPr>
            <a:r>
              <a:rPr lang="en-US" dirty="0"/>
              <a:t>The distinction between personal and public data realms is disappearing into the realm of corporately owned private data empires</a:t>
            </a:r>
          </a:p>
          <a:p>
            <a:pPr lvl="1">
              <a:spcAft>
                <a:spcPts val="800"/>
              </a:spcAft>
            </a:pPr>
            <a:r>
              <a:rPr lang="en-US" dirty="0"/>
              <a:t>Most of the data passed off the network is streaming video</a:t>
            </a:r>
          </a:p>
          <a:p>
            <a:pPr marL="457200" lvl="1" indent="0">
              <a:spcAft>
                <a:spcPts val="800"/>
              </a:spcAft>
              <a:buNone/>
            </a:pPr>
            <a:endParaRPr lang="en-US"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31</a:t>
            </a:fld>
            <a:endParaRPr lang="en-AU" kern="0" dirty="0"/>
          </a:p>
        </p:txBody>
      </p:sp>
    </p:spTree>
    <p:extLst>
      <p:ext uri="{BB962C8B-B14F-4D97-AF65-F5344CB8AC3E}">
        <p14:creationId xmlns:p14="http://schemas.microsoft.com/office/powerpoint/2010/main" val="2936027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356659"/>
            <a:ext cx="8352928" cy="1143000"/>
          </a:xfrm>
        </p:spPr>
        <p:txBody>
          <a:bodyPr>
            <a:normAutofit/>
          </a:bodyPr>
          <a:lstStyle/>
          <a:p>
            <a:r>
              <a:rPr lang="en-US">
                <a:latin typeface="Powderfinger Type" charset="0"/>
                <a:ea typeface="Powderfinger Type" charset="0"/>
                <a:cs typeface="Powderfinger Type" charset="0"/>
              </a:rPr>
              <a:t>Exactly where </a:t>
            </a:r>
            <a:r>
              <a:rPr lang="en-US" dirty="0">
                <a:latin typeface="Powderfinger Type" charset="0"/>
                <a:ea typeface="Powderfinger Type" charset="0"/>
                <a:cs typeface="Powderfinger Type" charset="0"/>
              </a:rPr>
              <a:t>are we?</a:t>
            </a:r>
          </a:p>
        </p:txBody>
      </p:sp>
      <p:sp>
        <p:nvSpPr>
          <p:cNvPr id="3" name="Content Placeholder 2"/>
          <p:cNvSpPr>
            <a:spLocks noGrp="1"/>
          </p:cNvSpPr>
          <p:nvPr>
            <p:ph idx="1"/>
          </p:nvPr>
        </p:nvSpPr>
        <p:spPr/>
        <p:txBody>
          <a:bodyPr>
            <a:normAutofit/>
          </a:bodyPr>
          <a:lstStyle/>
          <a:p>
            <a:r>
              <a:rPr lang="en-US" sz="2667" dirty="0"/>
              <a:t>We started this journey building a telephone network for computers to communicate between each other</a:t>
            </a:r>
          </a:p>
          <a:p>
            <a:r>
              <a:rPr lang="en-US" sz="2667" dirty="0"/>
              <a:t>But now one-way content distribution lies at the core of today’s Internet</a:t>
            </a:r>
          </a:p>
          <a:p>
            <a:r>
              <a:rPr lang="en-US" sz="2667" dirty="0"/>
              <a:t>This content distribution role is an enterprise service framework rather than a public carriage service</a:t>
            </a:r>
          </a:p>
          <a:p>
            <a:r>
              <a:rPr lang="en-US" sz="2667" dirty="0"/>
              <a:t>The internal parts of the carriage network are now being privatized and removed from public regulatory oversight</a:t>
            </a:r>
          </a:p>
          <a:p>
            <a:endParaRPr lang="en-US" sz="2667"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32</a:t>
            </a:fld>
            <a:endParaRPr lang="en-AU" kern="0" dirty="0"/>
          </a:p>
        </p:txBody>
      </p:sp>
    </p:spTree>
    <p:extLst>
      <p:ext uri="{BB962C8B-B14F-4D97-AF65-F5344CB8AC3E}">
        <p14:creationId xmlns:p14="http://schemas.microsoft.com/office/powerpoint/2010/main" val="3912168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E76ACE8-8F67-BF47-8F59-BF7AA7044EB9}"/>
              </a:ext>
            </a:extLst>
          </p:cNvPr>
          <p:cNvPicPr>
            <a:picLocks noGrp="1" noChangeAspect="1"/>
          </p:cNvPicPr>
          <p:nvPr>
            <p:ph idx="1"/>
          </p:nvPr>
        </p:nvPicPr>
        <p:blipFill>
          <a:blip r:embed="rId2"/>
          <a:stretch>
            <a:fillRect/>
          </a:stretch>
        </p:blipFill>
        <p:spPr>
          <a:xfrm>
            <a:off x="362858" y="165894"/>
            <a:ext cx="3149600" cy="1270000"/>
          </a:xfrm>
        </p:spPr>
      </p:pic>
      <p:pic>
        <p:nvPicPr>
          <p:cNvPr id="7" name="Picture 6">
            <a:extLst>
              <a:ext uri="{FF2B5EF4-FFF2-40B4-BE49-F238E27FC236}">
                <a16:creationId xmlns:a16="http://schemas.microsoft.com/office/drawing/2014/main" id="{9FFBFD11-010A-DA49-BFB8-5235CF742B09}"/>
              </a:ext>
            </a:extLst>
          </p:cNvPr>
          <p:cNvPicPr>
            <a:picLocks noChangeAspect="1"/>
          </p:cNvPicPr>
          <p:nvPr/>
        </p:nvPicPr>
        <p:blipFill>
          <a:blip r:embed="rId3"/>
          <a:stretch>
            <a:fillRect/>
          </a:stretch>
        </p:blipFill>
        <p:spPr>
          <a:xfrm>
            <a:off x="0" y="1351982"/>
            <a:ext cx="12192000" cy="4154035"/>
          </a:xfrm>
          <a:prstGeom prst="rect">
            <a:avLst/>
          </a:prstGeom>
        </p:spPr>
      </p:pic>
      <p:sp>
        <p:nvSpPr>
          <p:cNvPr id="8" name="Rectangle 7">
            <a:extLst>
              <a:ext uri="{FF2B5EF4-FFF2-40B4-BE49-F238E27FC236}">
                <a16:creationId xmlns:a16="http://schemas.microsoft.com/office/drawing/2014/main" id="{81242C18-9ABA-804C-AF05-132CDECF14FC}"/>
              </a:ext>
            </a:extLst>
          </p:cNvPr>
          <p:cNvSpPr/>
          <p:nvPr/>
        </p:nvSpPr>
        <p:spPr>
          <a:xfrm>
            <a:off x="1828800" y="165894"/>
            <a:ext cx="1937657" cy="49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51442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320C-596B-314F-B14F-84ACB86D8499}"/>
              </a:ext>
            </a:extLst>
          </p:cNvPr>
          <p:cNvSpPr>
            <a:spLocks noGrp="1"/>
          </p:cNvSpPr>
          <p:nvPr>
            <p:ph type="title"/>
          </p:nvPr>
        </p:nvSpPr>
        <p:spPr/>
        <p:txBody>
          <a:bodyPr/>
          <a:lstStyle/>
          <a:p>
            <a:r>
              <a:rPr lang="en-AU" dirty="0">
                <a:latin typeface="Powderfinger Type" panose="02020709070000000403" pitchFamily="49" charset="77"/>
              </a:rPr>
              <a:t>The Stages of Revolution</a:t>
            </a:r>
          </a:p>
        </p:txBody>
      </p:sp>
      <p:sp>
        <p:nvSpPr>
          <p:cNvPr id="3" name="Content Placeholder 2">
            <a:extLst>
              <a:ext uri="{FF2B5EF4-FFF2-40B4-BE49-F238E27FC236}">
                <a16:creationId xmlns:a16="http://schemas.microsoft.com/office/drawing/2014/main" id="{6C9C7487-F31F-5F4F-9EF0-927A342B4EAB}"/>
              </a:ext>
            </a:extLst>
          </p:cNvPr>
          <p:cNvSpPr>
            <a:spLocks noGrp="1"/>
          </p:cNvSpPr>
          <p:nvPr>
            <p:ph idx="1"/>
          </p:nvPr>
        </p:nvSpPr>
        <p:spPr/>
        <p:txBody>
          <a:bodyPr/>
          <a:lstStyle/>
          <a:p>
            <a:r>
              <a:rPr lang="en-AU" dirty="0">
                <a:solidFill>
                  <a:schemeClr val="bg1">
                    <a:lumMod val="50000"/>
                  </a:schemeClr>
                </a:solidFill>
              </a:rPr>
              <a:t>Disruption of the </a:t>
            </a:r>
            <a:r>
              <a:rPr lang="en-AU" dirty="0" err="1">
                <a:solidFill>
                  <a:schemeClr val="bg1">
                    <a:lumMod val="50000"/>
                  </a:schemeClr>
                </a:solidFill>
              </a:rPr>
              <a:t>Ancien</a:t>
            </a:r>
            <a:r>
              <a:rPr lang="en-AU" dirty="0">
                <a:solidFill>
                  <a:schemeClr val="bg1">
                    <a:lumMod val="50000"/>
                  </a:schemeClr>
                </a:solidFill>
              </a:rPr>
              <a:t> Regime</a:t>
            </a:r>
          </a:p>
          <a:p>
            <a:endParaRPr lang="en-AU" dirty="0">
              <a:solidFill>
                <a:schemeClr val="bg1">
                  <a:lumMod val="50000"/>
                </a:schemeClr>
              </a:solidFill>
            </a:endParaRPr>
          </a:p>
          <a:p>
            <a:r>
              <a:rPr lang="en-AU" dirty="0">
                <a:solidFill>
                  <a:schemeClr val="bg1">
                    <a:lumMod val="50000"/>
                  </a:schemeClr>
                </a:solidFill>
              </a:rPr>
              <a:t>The Chaos of Revolution</a:t>
            </a:r>
          </a:p>
          <a:p>
            <a:endParaRPr lang="en-AU" dirty="0">
              <a:solidFill>
                <a:schemeClr val="bg1">
                  <a:lumMod val="50000"/>
                </a:schemeClr>
              </a:solidFill>
            </a:endParaRPr>
          </a:p>
          <a:p>
            <a:r>
              <a:rPr lang="en-AU" dirty="0">
                <a:solidFill>
                  <a:schemeClr val="bg1">
                    <a:lumMod val="50000"/>
                  </a:schemeClr>
                </a:solidFill>
              </a:rPr>
              <a:t>Consolidation</a:t>
            </a:r>
          </a:p>
          <a:p>
            <a:endParaRPr lang="en-AU" dirty="0"/>
          </a:p>
          <a:p>
            <a:r>
              <a:rPr lang="en-AU" dirty="0"/>
              <a:t>Incumbency of the New Regime</a:t>
            </a:r>
          </a:p>
        </p:txBody>
      </p:sp>
      <p:pic>
        <p:nvPicPr>
          <p:cNvPr id="4" name="Picture 3">
            <a:extLst>
              <a:ext uri="{FF2B5EF4-FFF2-40B4-BE49-F238E27FC236}">
                <a16:creationId xmlns:a16="http://schemas.microsoft.com/office/drawing/2014/main" id="{ADF5D068-281F-FD4D-A698-E889609340F9}"/>
              </a:ext>
            </a:extLst>
          </p:cNvPr>
          <p:cNvPicPr>
            <a:picLocks noChangeAspect="1"/>
          </p:cNvPicPr>
          <p:nvPr/>
        </p:nvPicPr>
        <p:blipFill>
          <a:blip r:embed="rId2"/>
          <a:stretch>
            <a:fillRect/>
          </a:stretch>
        </p:blipFill>
        <p:spPr>
          <a:xfrm>
            <a:off x="7787410" y="1221808"/>
            <a:ext cx="1764803" cy="1325563"/>
          </a:xfrm>
          <a:prstGeom prst="rect">
            <a:avLst/>
          </a:prstGeom>
        </p:spPr>
      </p:pic>
      <p:pic>
        <p:nvPicPr>
          <p:cNvPr id="5" name="Picture 4">
            <a:extLst>
              <a:ext uri="{FF2B5EF4-FFF2-40B4-BE49-F238E27FC236}">
                <a16:creationId xmlns:a16="http://schemas.microsoft.com/office/drawing/2014/main" id="{90DE94F1-E373-A947-AAE3-7D6968297063}"/>
              </a:ext>
            </a:extLst>
          </p:cNvPr>
          <p:cNvPicPr>
            <a:picLocks noChangeAspect="1"/>
          </p:cNvPicPr>
          <p:nvPr/>
        </p:nvPicPr>
        <p:blipFill>
          <a:blip r:embed="rId3"/>
          <a:stretch>
            <a:fillRect/>
          </a:stretch>
        </p:blipFill>
        <p:spPr>
          <a:xfrm>
            <a:off x="5444271" y="2547371"/>
            <a:ext cx="1497887" cy="1186315"/>
          </a:xfrm>
          <a:prstGeom prst="rect">
            <a:avLst/>
          </a:prstGeom>
        </p:spPr>
      </p:pic>
      <p:pic>
        <p:nvPicPr>
          <p:cNvPr id="6" name="Picture 5">
            <a:extLst>
              <a:ext uri="{FF2B5EF4-FFF2-40B4-BE49-F238E27FC236}">
                <a16:creationId xmlns:a16="http://schemas.microsoft.com/office/drawing/2014/main" id="{06218076-E571-8C45-A4DD-8FDE5928D5C0}"/>
              </a:ext>
            </a:extLst>
          </p:cNvPr>
          <p:cNvPicPr>
            <a:picLocks noChangeAspect="1"/>
          </p:cNvPicPr>
          <p:nvPr/>
        </p:nvPicPr>
        <p:blipFill>
          <a:blip r:embed="rId2"/>
          <a:stretch>
            <a:fillRect/>
          </a:stretch>
        </p:blipFill>
        <p:spPr>
          <a:xfrm>
            <a:off x="7928924" y="4729427"/>
            <a:ext cx="1764803" cy="1325563"/>
          </a:xfrm>
          <a:prstGeom prst="rect">
            <a:avLst/>
          </a:prstGeom>
        </p:spPr>
      </p:pic>
      <p:pic>
        <p:nvPicPr>
          <p:cNvPr id="7" name="Picture 6">
            <a:extLst>
              <a:ext uri="{FF2B5EF4-FFF2-40B4-BE49-F238E27FC236}">
                <a16:creationId xmlns:a16="http://schemas.microsoft.com/office/drawing/2014/main" id="{6236F20D-1C0E-B048-A96B-AF50E78C54B4}"/>
              </a:ext>
            </a:extLst>
          </p:cNvPr>
          <p:cNvPicPr>
            <a:picLocks noChangeAspect="1"/>
          </p:cNvPicPr>
          <p:nvPr/>
        </p:nvPicPr>
        <p:blipFill>
          <a:blip r:embed="rId4"/>
          <a:stretch>
            <a:fillRect/>
          </a:stretch>
        </p:blipFill>
        <p:spPr>
          <a:xfrm>
            <a:off x="3527785" y="3511039"/>
            <a:ext cx="818249" cy="1325563"/>
          </a:xfrm>
          <a:prstGeom prst="rect">
            <a:avLst/>
          </a:prstGeom>
        </p:spPr>
      </p:pic>
    </p:spTree>
    <p:extLst>
      <p:ext uri="{BB962C8B-B14F-4D97-AF65-F5344CB8AC3E}">
        <p14:creationId xmlns:p14="http://schemas.microsoft.com/office/powerpoint/2010/main" val="1860810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2" y="274639"/>
            <a:ext cx="11137237" cy="1143000"/>
          </a:xfrm>
        </p:spPr>
        <p:txBody>
          <a:bodyPr/>
          <a:lstStyle/>
          <a:p>
            <a:r>
              <a:rPr lang="en-US" dirty="0">
                <a:latin typeface="Powderfinger Type" charset="0"/>
                <a:ea typeface="Powderfinger Type" charset="0"/>
                <a:cs typeface="Powderfinger Type" charset="0"/>
              </a:rPr>
              <a:t>Policy?</a:t>
            </a:r>
          </a:p>
        </p:txBody>
      </p:sp>
      <p:sp>
        <p:nvSpPr>
          <p:cNvPr id="3" name="Content Placeholder 2"/>
          <p:cNvSpPr>
            <a:spLocks noGrp="1"/>
          </p:cNvSpPr>
          <p:nvPr>
            <p:ph idx="1"/>
          </p:nvPr>
        </p:nvSpPr>
        <p:spPr>
          <a:xfrm>
            <a:off x="815414" y="1600203"/>
            <a:ext cx="9601068" cy="4565103"/>
          </a:xfrm>
        </p:spPr>
        <p:txBody>
          <a:bodyPr>
            <a:normAutofit/>
          </a:bodyPr>
          <a:lstStyle/>
          <a:p>
            <a:pPr marL="0" indent="0">
              <a:buNone/>
            </a:pPr>
            <a:r>
              <a:rPr lang="en-US" sz="2400" dirty="0"/>
              <a:t>In today’s Internet what do we mean in a policy sense by concepts such as: </a:t>
            </a:r>
          </a:p>
          <a:p>
            <a:pPr marL="0" indent="0">
              <a:buNone/>
            </a:pPr>
            <a:r>
              <a:rPr lang="en-US" sz="2400" dirty="0"/>
              <a:t>	“</a:t>
            </a:r>
            <a:r>
              <a:rPr lang="en-US" sz="2400" b="1" i="1" dirty="0"/>
              <a:t>universal service obligation</a:t>
            </a:r>
            <a:r>
              <a:rPr lang="en-US" sz="2400" dirty="0"/>
              <a:t>” </a:t>
            </a:r>
          </a:p>
          <a:p>
            <a:pPr marL="0" indent="0">
              <a:buNone/>
            </a:pPr>
            <a:r>
              <a:rPr lang="en-US" sz="2400" dirty="0"/>
              <a:t>	“</a:t>
            </a:r>
            <a:r>
              <a:rPr lang="en-US" sz="2400" b="1" i="1" dirty="0"/>
              <a:t>network neutrality</a:t>
            </a:r>
            <a:r>
              <a:rPr lang="en-US" sz="2400" dirty="0"/>
              <a:t>” </a:t>
            </a:r>
          </a:p>
          <a:p>
            <a:pPr marL="0" indent="0">
              <a:buNone/>
            </a:pPr>
            <a:r>
              <a:rPr lang="en-US" sz="2400" dirty="0"/>
              <a:t>	“</a:t>
            </a:r>
            <a:r>
              <a:rPr lang="en-US" sz="2400" b="1" i="1" dirty="0"/>
              <a:t>rights of access</a:t>
            </a:r>
            <a:r>
              <a:rPr lang="en-US" sz="2400" dirty="0"/>
              <a:t>” or even </a:t>
            </a:r>
          </a:p>
          <a:p>
            <a:pPr marL="0" indent="0">
              <a:buNone/>
            </a:pPr>
            <a:r>
              <a:rPr lang="en-US" sz="2400" dirty="0"/>
              <a:t>	“</a:t>
            </a:r>
            <a:r>
              <a:rPr lang="en-US" sz="2400" b="1" i="1" dirty="0"/>
              <a:t>market dominance</a:t>
            </a:r>
            <a:r>
              <a:rPr lang="en-US" sz="2400" dirty="0"/>
              <a:t>” </a:t>
            </a:r>
          </a:p>
          <a:p>
            <a:pPr marL="0" indent="0">
              <a:buNone/>
            </a:pPr>
            <a:r>
              <a:rPr lang="en-US" sz="2400" dirty="0"/>
              <a:t>when we are talking about a small set of content providers as the dominant actors in the Internet?</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35</a:t>
            </a:fld>
            <a:endParaRPr lang="en-AU" kern="0" dirty="0"/>
          </a:p>
        </p:txBody>
      </p:sp>
    </p:spTree>
    <p:extLst>
      <p:ext uri="{BB962C8B-B14F-4D97-AF65-F5344CB8AC3E}">
        <p14:creationId xmlns:p14="http://schemas.microsoft.com/office/powerpoint/2010/main" val="3806556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2" y="274639"/>
            <a:ext cx="11137237" cy="1143000"/>
          </a:xfrm>
        </p:spPr>
        <p:txBody>
          <a:bodyPr>
            <a:normAutofit/>
          </a:bodyPr>
          <a:lstStyle/>
          <a:p>
            <a:r>
              <a:rPr lang="en-US" dirty="0">
                <a:latin typeface="Powderfinger Type" charset="0"/>
                <a:ea typeface="Powderfinger Type" charset="0"/>
                <a:cs typeface="Powderfinger Type" charset="0"/>
              </a:rPr>
              <a:t>The Large and the Largest</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36</a:t>
            </a:fld>
            <a:endParaRPr lang="en-AU" kern="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1729" y="2400629"/>
            <a:ext cx="432048" cy="40476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082" y="1994286"/>
            <a:ext cx="1405384" cy="34122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173" y="2912158"/>
            <a:ext cx="1113848" cy="35305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7342" y="4182067"/>
            <a:ext cx="1107679" cy="362777"/>
          </a:xfrm>
          <a:prstGeom prst="rect">
            <a:avLst/>
          </a:prstGeom>
        </p:spPr>
      </p:pic>
      <p:sp>
        <p:nvSpPr>
          <p:cNvPr id="12" name="TextBox 11"/>
          <p:cNvSpPr txBox="1"/>
          <p:nvPr/>
        </p:nvSpPr>
        <p:spPr>
          <a:xfrm>
            <a:off x="8541536" y="2188676"/>
            <a:ext cx="2664296" cy="1477328"/>
          </a:xfrm>
          <a:prstGeom prst="rect">
            <a:avLst/>
          </a:prstGeom>
          <a:noFill/>
        </p:spPr>
        <p:txBody>
          <a:bodyPr wrap="square" rtlCol="0">
            <a:spAutoFit/>
          </a:bodyPr>
          <a:lstStyle/>
          <a:p>
            <a:r>
              <a:rPr lang="en-US" dirty="0"/>
              <a:t>The world’s 10 largest publicly traded companies, as ranked by their market capitalization, Q1, 2019</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5218" y="4581129"/>
            <a:ext cx="1498161" cy="700324"/>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3856" y="5207293"/>
            <a:ext cx="1646319" cy="248501"/>
          </a:xfrm>
          <a:prstGeom prst="rect">
            <a:avLst/>
          </a:prstGeom>
        </p:spPr>
      </p:pic>
      <p:graphicFrame>
        <p:nvGraphicFramePr>
          <p:cNvPr id="5" name="Table 4">
            <a:extLst>
              <a:ext uri="{FF2B5EF4-FFF2-40B4-BE49-F238E27FC236}">
                <a16:creationId xmlns:a16="http://schemas.microsoft.com/office/drawing/2014/main" id="{4207A8B5-70F7-D844-99F0-2319199A8E37}"/>
              </a:ext>
            </a:extLst>
          </p:cNvPr>
          <p:cNvGraphicFramePr>
            <a:graphicFrameLocks noGrp="1"/>
          </p:cNvGraphicFramePr>
          <p:nvPr>
            <p:extLst>
              <p:ext uri="{D42A27DB-BD31-4B8C-83A1-F6EECF244321}">
                <p14:modId xmlns:p14="http://schemas.microsoft.com/office/powerpoint/2010/main" val="2090951306"/>
              </p:ext>
            </p:extLst>
          </p:nvPr>
        </p:nvGraphicFramePr>
        <p:xfrm>
          <a:off x="4537858" y="1604798"/>
          <a:ext cx="3688533" cy="4954671"/>
        </p:xfrm>
        <a:graphic>
          <a:graphicData uri="http://schemas.openxmlformats.org/drawingml/2006/table">
            <a:tbl>
              <a:tblPr firstRow="1" bandRow="1">
                <a:tableStyleId>{7E9639D4-E3E2-4D34-9284-5A2195B3D0D7}</a:tableStyleId>
              </a:tblPr>
              <a:tblGrid>
                <a:gridCol w="1940317">
                  <a:extLst>
                    <a:ext uri="{9D8B030D-6E8A-4147-A177-3AD203B41FA5}">
                      <a16:colId xmlns:a16="http://schemas.microsoft.com/office/drawing/2014/main" val="3537185264"/>
                    </a:ext>
                  </a:extLst>
                </a:gridCol>
                <a:gridCol w="1748216">
                  <a:extLst>
                    <a:ext uri="{9D8B030D-6E8A-4147-A177-3AD203B41FA5}">
                      <a16:colId xmlns:a16="http://schemas.microsoft.com/office/drawing/2014/main" val="209806375"/>
                    </a:ext>
                  </a:extLst>
                </a:gridCol>
              </a:tblGrid>
              <a:tr h="439519">
                <a:tc>
                  <a:txBody>
                    <a:bodyPr/>
                    <a:lstStyle/>
                    <a:p>
                      <a:r>
                        <a:rPr lang="en-AU" sz="1400" dirty="0"/>
                        <a:t>Company</a:t>
                      </a:r>
                    </a:p>
                  </a:txBody>
                  <a:tcPr marL="121920" marR="121920" marT="60960" marB="6096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400" dirty="0"/>
                        <a:t>Market Cap (B)</a:t>
                      </a:r>
                    </a:p>
                  </a:txBody>
                  <a:tcPr marL="121920" marR="121920" marT="60960" marB="6096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01788021"/>
                  </a:ext>
                </a:extLst>
              </a:tr>
              <a:tr h="439519">
                <a:tc>
                  <a:txBody>
                    <a:bodyPr/>
                    <a:lstStyle/>
                    <a:p>
                      <a:r>
                        <a:rPr lang="en-AU" sz="1400" dirty="0"/>
                        <a:t>Microsoft</a:t>
                      </a:r>
                    </a:p>
                  </a:txBody>
                  <a:tcPr marL="121920" marR="121920" marT="60960" marB="6096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400" dirty="0"/>
                        <a:t>904</a:t>
                      </a:r>
                    </a:p>
                  </a:txBody>
                  <a:tcPr marL="121920" marR="121920" marT="60960" marB="6096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54464257"/>
                  </a:ext>
                </a:extLst>
              </a:tr>
              <a:tr h="439519">
                <a:tc>
                  <a:txBody>
                    <a:bodyPr/>
                    <a:lstStyle/>
                    <a:p>
                      <a:r>
                        <a:rPr lang="en-AU" sz="1400" dirty="0"/>
                        <a:t>Apple</a:t>
                      </a:r>
                    </a:p>
                  </a:txBody>
                  <a:tcPr marL="121920" marR="121920" marT="60960" marB="6096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400" dirty="0"/>
                        <a:t>895</a:t>
                      </a:r>
                    </a:p>
                  </a:txBody>
                  <a:tcPr marL="121920" marR="121920" marT="60960" marB="6096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22291362"/>
                  </a:ext>
                </a:extLst>
              </a:tr>
              <a:tr h="439519">
                <a:tc>
                  <a:txBody>
                    <a:bodyPr/>
                    <a:lstStyle/>
                    <a:p>
                      <a:r>
                        <a:rPr lang="en-AU" sz="1400" dirty="0"/>
                        <a:t>Amazon</a:t>
                      </a:r>
                    </a:p>
                  </a:txBody>
                  <a:tcPr marL="121920" marR="121920" marT="60960" marB="6096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400" dirty="0"/>
                        <a:t>874</a:t>
                      </a:r>
                    </a:p>
                  </a:txBody>
                  <a:tcPr marL="121920" marR="121920" marT="60960" marB="6096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51548912"/>
                  </a:ext>
                </a:extLst>
              </a:tr>
              <a:tr h="439519">
                <a:tc>
                  <a:txBody>
                    <a:bodyPr/>
                    <a:lstStyle/>
                    <a:p>
                      <a:r>
                        <a:rPr lang="en-AU" sz="1400" dirty="0"/>
                        <a:t>Alphabet</a:t>
                      </a:r>
                    </a:p>
                  </a:txBody>
                  <a:tcPr marL="121920" marR="121920" marT="60960" marB="6096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400" dirty="0"/>
                        <a:t>818</a:t>
                      </a:r>
                    </a:p>
                  </a:txBody>
                  <a:tcPr marL="121920" marR="121920" marT="60960" marB="6096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362372684"/>
                  </a:ext>
                </a:extLst>
              </a:tr>
              <a:tr h="4395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Berkshire Hathaway</a:t>
                      </a:r>
                    </a:p>
                  </a:txBody>
                  <a:tcPr marL="121920" marR="121920" marT="60960" marB="6096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400" dirty="0"/>
                        <a:t>493</a:t>
                      </a:r>
                    </a:p>
                  </a:txBody>
                  <a:tcPr marL="121920" marR="121920" marT="60960" marB="6096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94116040"/>
                  </a:ext>
                </a:extLst>
              </a:tr>
              <a:tr h="439519">
                <a:tc>
                  <a:txBody>
                    <a:bodyPr/>
                    <a:lstStyle/>
                    <a:p>
                      <a:r>
                        <a:rPr lang="en-AU" sz="1400" dirty="0"/>
                        <a:t>Facebook</a:t>
                      </a:r>
                    </a:p>
                  </a:txBody>
                  <a:tcPr marL="121920" marR="121920" marT="60960" marB="6096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400" dirty="0"/>
                        <a:t>475</a:t>
                      </a:r>
                    </a:p>
                  </a:txBody>
                  <a:tcPr marL="121920" marR="121920" marT="60960" marB="6096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762939059"/>
                  </a:ext>
                </a:extLst>
              </a:tr>
              <a:tr h="439519">
                <a:tc>
                  <a:txBody>
                    <a:bodyPr/>
                    <a:lstStyle/>
                    <a:p>
                      <a:r>
                        <a:rPr lang="en-AU" sz="1400" dirty="0"/>
                        <a:t>Alibaba</a:t>
                      </a:r>
                    </a:p>
                  </a:txBody>
                  <a:tcPr marL="121920" marR="121920" marT="60960" marB="6096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400" dirty="0"/>
                        <a:t>472</a:t>
                      </a:r>
                    </a:p>
                  </a:txBody>
                  <a:tcPr marL="121920" marR="121920" marT="60960" marB="6096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57901432"/>
                  </a:ext>
                </a:extLst>
              </a:tr>
              <a:tr h="559481">
                <a:tc>
                  <a:txBody>
                    <a:bodyPr/>
                    <a:lstStyle/>
                    <a:p>
                      <a:r>
                        <a:rPr lang="en-AU" sz="1400" dirty="0"/>
                        <a:t>Tencent</a:t>
                      </a:r>
                    </a:p>
                  </a:txBody>
                  <a:tcPr marL="121920" marR="121920" marT="60960" marB="6096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400" dirty="0"/>
                        <a:t>440</a:t>
                      </a:r>
                    </a:p>
                  </a:txBody>
                  <a:tcPr marL="121920" marR="121920" marT="60960" marB="6096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843356853"/>
                  </a:ext>
                </a:extLst>
              </a:tr>
              <a:tr h="439519">
                <a:tc>
                  <a:txBody>
                    <a:bodyPr/>
                    <a:lstStyle/>
                    <a:p>
                      <a:r>
                        <a:rPr lang="en-AU" sz="1400" dirty="0"/>
                        <a:t>Johnson &amp; Johnson</a:t>
                      </a:r>
                    </a:p>
                  </a:txBody>
                  <a:tcPr marL="121920" marR="121920" marT="60960" marB="6096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400" dirty="0"/>
                        <a:t>373</a:t>
                      </a:r>
                    </a:p>
                  </a:txBody>
                  <a:tcPr marL="121920" marR="121920" marT="60960" marB="6096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945041367"/>
                  </a:ext>
                </a:extLst>
              </a:tr>
              <a:tr h="439519">
                <a:tc>
                  <a:txBody>
                    <a:bodyPr/>
                    <a:lstStyle/>
                    <a:p>
                      <a:r>
                        <a:rPr lang="en-AU" sz="1400" dirty="0"/>
                        <a:t>ExxonMobil</a:t>
                      </a:r>
                    </a:p>
                  </a:txBody>
                  <a:tcPr marL="121920" marR="121920" marT="60960" marB="60960">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AU" sz="1400" dirty="0"/>
                        <a:t>342</a:t>
                      </a:r>
                    </a:p>
                  </a:txBody>
                  <a:tcPr marL="121920" marR="121920" marT="60960" marB="60960">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61925168"/>
                  </a:ext>
                </a:extLst>
              </a:tr>
            </a:tbl>
          </a:graphicData>
        </a:graphic>
      </p:graphicFrame>
      <p:pic>
        <p:nvPicPr>
          <p:cNvPr id="22" name="Picture 21">
            <a:extLst>
              <a:ext uri="{FF2B5EF4-FFF2-40B4-BE49-F238E27FC236}">
                <a16:creationId xmlns:a16="http://schemas.microsoft.com/office/drawing/2014/main" id="{A668D9AB-6879-7041-BCA4-410A0D3975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1173" y="3286235"/>
            <a:ext cx="991687" cy="347515"/>
          </a:xfrm>
          <a:prstGeom prst="rect">
            <a:avLst/>
          </a:prstGeom>
        </p:spPr>
      </p:pic>
    </p:spTree>
    <p:extLst>
      <p:ext uri="{BB962C8B-B14F-4D97-AF65-F5344CB8AC3E}">
        <p14:creationId xmlns:p14="http://schemas.microsoft.com/office/powerpoint/2010/main" val="133775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13" y="303237"/>
            <a:ext cx="9457051" cy="1143000"/>
          </a:xfrm>
        </p:spPr>
        <p:txBody>
          <a:bodyPr>
            <a:normAutofit/>
          </a:bodyPr>
          <a:lstStyle/>
          <a:p>
            <a:r>
              <a:rPr lang="en-US" dirty="0">
                <a:latin typeface="Powderfinger Type" charset="0"/>
                <a:ea typeface="Powderfinger Type" charset="0"/>
                <a:cs typeface="Powderfinger Type" charset="0"/>
              </a:rPr>
              <a:t>Content really is King</a:t>
            </a:r>
          </a:p>
        </p:txBody>
      </p:sp>
      <p:sp>
        <p:nvSpPr>
          <p:cNvPr id="3" name="Content Placeholder 2"/>
          <p:cNvSpPr>
            <a:spLocks noGrp="1"/>
          </p:cNvSpPr>
          <p:nvPr>
            <p:ph idx="1"/>
          </p:nvPr>
        </p:nvSpPr>
        <p:spPr>
          <a:xfrm>
            <a:off x="1487488" y="1628802"/>
            <a:ext cx="8784976" cy="4565103"/>
          </a:xfrm>
        </p:spPr>
        <p:txBody>
          <a:bodyPr>
            <a:normAutofit/>
          </a:bodyPr>
          <a:lstStyle/>
          <a:p>
            <a:r>
              <a:rPr lang="en-US" dirty="0"/>
              <a:t>None of these seven technology companies are a telephone company, or even a transit ISP, or even an ISP at all!</a:t>
            </a:r>
          </a:p>
          <a:p>
            <a:r>
              <a:rPr lang="en-US" dirty="0"/>
              <a:t>All of them have pushed aside carriage networks in order to maintain direct relationships with billions of consumers</a:t>
            </a:r>
          </a:p>
          <a:p>
            <a:r>
              <a:rPr lang="en-US" dirty="0"/>
              <a:t>These valuable consumer relationships are based on content services, not carriage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37</a:t>
            </a:fld>
            <a:endParaRPr lang="en-AU" kern="0" dirty="0"/>
          </a:p>
        </p:txBody>
      </p:sp>
    </p:spTree>
    <p:extLst>
      <p:ext uri="{BB962C8B-B14F-4D97-AF65-F5344CB8AC3E}">
        <p14:creationId xmlns:p14="http://schemas.microsoft.com/office/powerpoint/2010/main" val="2230601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Consolidation</a:t>
            </a:r>
          </a:p>
        </p:txBody>
      </p:sp>
      <p:sp>
        <p:nvSpPr>
          <p:cNvPr id="3" name="Content Placeholder 2"/>
          <p:cNvSpPr>
            <a:spLocks noGrp="1"/>
          </p:cNvSpPr>
          <p:nvPr>
            <p:ph idx="1"/>
          </p:nvPr>
        </p:nvSpPr>
        <p:spPr>
          <a:xfrm>
            <a:off x="1199456" y="1600203"/>
            <a:ext cx="10081120" cy="4565103"/>
          </a:xfrm>
        </p:spPr>
        <p:txBody>
          <a:bodyPr/>
          <a:lstStyle/>
          <a:p>
            <a:r>
              <a:rPr lang="en-US" dirty="0"/>
              <a:t>There are not thousands of content service platforms</a:t>
            </a:r>
          </a:p>
          <a:p>
            <a:pPr lvl="1"/>
            <a:r>
              <a:rPr lang="en-US" dirty="0"/>
              <a:t>There are just a few left</a:t>
            </a:r>
          </a:p>
          <a:p>
            <a:r>
              <a:rPr lang="en-US" dirty="0"/>
              <a:t>And the space is dominated by a small number of dominant actors who set the rules of engagement for all others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38</a:t>
            </a:fld>
            <a:endParaRPr lang="en-AU" kern="0" dirty="0"/>
          </a:p>
        </p:txBody>
      </p:sp>
    </p:spTree>
    <p:extLst>
      <p:ext uri="{BB962C8B-B14F-4D97-AF65-F5344CB8AC3E}">
        <p14:creationId xmlns:p14="http://schemas.microsoft.com/office/powerpoint/2010/main" val="85511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Consolidation</a:t>
            </a:r>
          </a:p>
        </p:txBody>
      </p:sp>
      <p:sp>
        <p:nvSpPr>
          <p:cNvPr id="3" name="Content Placeholder 2"/>
          <p:cNvSpPr>
            <a:spLocks noGrp="1"/>
          </p:cNvSpPr>
          <p:nvPr>
            <p:ph idx="1"/>
          </p:nvPr>
        </p:nvSpPr>
        <p:spPr>
          <a:xfrm>
            <a:off x="1295467" y="1600203"/>
            <a:ext cx="10369152" cy="4565103"/>
          </a:xfrm>
        </p:spPr>
        <p:txBody>
          <a:bodyPr>
            <a:normAutofit/>
          </a:bodyPr>
          <a:lstStyle/>
          <a:p>
            <a:pPr marL="0" indent="0">
              <a:spcBef>
                <a:spcPts val="0"/>
              </a:spcBef>
              <a:buNone/>
            </a:pPr>
            <a:r>
              <a:rPr lang="en-US" sz="1600" dirty="0">
                <a:latin typeface="Courier" charset="0"/>
                <a:ea typeface="Courier" charset="0"/>
                <a:cs typeface="Courier" charset="0"/>
              </a:rPr>
              <a:t>“The size and scale of the attacks that can now easily be launched online make it such that if you don't have a network like </a:t>
            </a:r>
            <a:r>
              <a:rPr lang="en-US" sz="1600" dirty="0" err="1">
                <a:latin typeface="Courier" charset="0"/>
                <a:ea typeface="Courier" charset="0"/>
                <a:cs typeface="Courier" charset="0"/>
              </a:rPr>
              <a:t>Cloudflare</a:t>
            </a:r>
            <a:r>
              <a:rPr lang="en-US" sz="1600" dirty="0">
                <a:latin typeface="Courier" charset="0"/>
                <a:ea typeface="Courier" charset="0"/>
                <a:cs typeface="Courier" charset="0"/>
              </a:rPr>
              <a:t> in front of your content, and you upset anyone, you will be knocked offline.</a:t>
            </a:r>
          </a:p>
          <a:p>
            <a:pPr marL="0" indent="0">
              <a:spcBef>
                <a:spcPts val="0"/>
              </a:spcBef>
              <a:buNone/>
            </a:pPr>
            <a:endParaRPr lang="en-US" sz="1100" dirty="0">
              <a:latin typeface="Courier" charset="0"/>
              <a:ea typeface="Courier" charset="0"/>
              <a:cs typeface="Courier" charset="0"/>
            </a:endParaRPr>
          </a:p>
          <a:p>
            <a:pPr marL="0" indent="0">
              <a:spcBef>
                <a:spcPts val="0"/>
              </a:spcBef>
              <a:buNone/>
            </a:pP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pPr marL="0" indent="0" fontAlgn="base">
              <a:spcBef>
                <a:spcPts val="0"/>
              </a:spcBef>
              <a:buNone/>
            </a:pPr>
            <a:endParaRPr lang="en-US" sz="1051" dirty="0">
              <a:latin typeface="Courier" charset="0"/>
              <a:ea typeface="Courier" charset="0"/>
              <a:cs typeface="Courier" charset="0"/>
            </a:endParaRPr>
          </a:p>
          <a:p>
            <a:pPr marL="0" indent="0" fontAlgn="base">
              <a:spcBef>
                <a:spcPts val="0"/>
              </a:spcBef>
              <a:buNone/>
            </a:pPr>
            <a:r>
              <a:rPr lang="en-US" sz="1600" dirty="0">
                <a:latin typeface="Courier" charset="0"/>
                <a:ea typeface="Courier" charset="0"/>
                <a:cs typeface="Courier" charset="0"/>
              </a:rPr>
              <a:t>In a not-so-distant future, if we're not there already, it may be that if you're going to put content on the Internet you'll need to use a company with a giant network like </a:t>
            </a:r>
            <a:r>
              <a:rPr lang="en-US" sz="1600" dirty="0" err="1">
                <a:latin typeface="Courier" charset="0"/>
                <a:ea typeface="Courier" charset="0"/>
                <a:cs typeface="Courier" charset="0"/>
              </a:rPr>
              <a:t>Cloudflare</a:t>
            </a:r>
            <a:r>
              <a:rPr lang="en-US" sz="1600" dirty="0">
                <a:latin typeface="Courier" charset="0"/>
                <a:ea typeface="Courier" charset="0"/>
                <a:cs typeface="Courier" charset="0"/>
              </a:rPr>
              <a:t>, Google, Microsoft, Facebook, Amazon, or Alibaba. </a:t>
            </a:r>
          </a:p>
          <a:p>
            <a:pPr marL="0" indent="0" fontAlgn="base">
              <a:spcBef>
                <a:spcPts val="0"/>
              </a:spcBef>
              <a:buNone/>
            </a:pPr>
            <a:endParaRPr lang="en-US" sz="1600" dirty="0">
              <a:latin typeface="Courier" charset="0"/>
              <a:ea typeface="Courier" charset="0"/>
              <a:cs typeface="Courier" charset="0"/>
            </a:endParaRPr>
          </a:p>
          <a:p>
            <a:pPr marL="0" indent="0" fontAlgn="base">
              <a:spcBef>
                <a:spcPts val="0"/>
              </a:spcBef>
              <a:buNone/>
            </a:pP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pPr marL="0" indent="0" fontAlgn="base">
              <a:spcBef>
                <a:spcPts val="0"/>
              </a:spcBef>
              <a:buNone/>
            </a:pPr>
            <a:endParaRPr lang="en-US" sz="1600" dirty="0">
              <a:latin typeface="Courier" charset="0"/>
              <a:ea typeface="Courier" charset="0"/>
              <a:cs typeface="Courier" charset="0"/>
            </a:endParaRPr>
          </a:p>
          <a:p>
            <a:pPr marL="0" indent="0" fontAlgn="base">
              <a:spcBef>
                <a:spcPts val="0"/>
              </a:spcBef>
              <a:buNone/>
            </a:pPr>
            <a:r>
              <a:rPr lang="en-US" sz="1600" dirty="0">
                <a:latin typeface="Courier" charset="0"/>
                <a:ea typeface="Courier" charset="0"/>
                <a:cs typeface="Courier" charset="0"/>
              </a:rPr>
              <a:t>Without a clear framework as a guide for content regulation, a small number of companies will largely determine what can and cannot be online.</a:t>
            </a:r>
          </a:p>
          <a:p>
            <a:pPr marL="0" indent="0">
              <a:spcBef>
                <a:spcPts val="0"/>
              </a:spcBef>
              <a:buNone/>
            </a:pPr>
            <a:r>
              <a:rPr lang="en-US" sz="1600" dirty="0">
                <a:latin typeface="Courier" charset="0"/>
                <a:ea typeface="Courier" charset="0"/>
                <a:cs typeface="Courier" charset="0"/>
              </a:rPr>
              <a:t> </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39</a:t>
            </a:fld>
            <a:endParaRPr lang="en-AU" kern="0" dirty="0"/>
          </a:p>
        </p:txBody>
      </p:sp>
      <p:sp>
        <p:nvSpPr>
          <p:cNvPr id="5" name="TextBox 4"/>
          <p:cNvSpPr txBox="1"/>
          <p:nvPr/>
        </p:nvSpPr>
        <p:spPr>
          <a:xfrm>
            <a:off x="3791744" y="6150205"/>
            <a:ext cx="6125588" cy="646331"/>
          </a:xfrm>
          <a:prstGeom prst="rect">
            <a:avLst/>
          </a:prstGeom>
          <a:noFill/>
        </p:spPr>
        <p:txBody>
          <a:bodyPr wrap="none" rtlCol="0">
            <a:spAutoFit/>
          </a:bodyPr>
          <a:lstStyle/>
          <a:p>
            <a:r>
              <a:rPr lang="en-US" dirty="0">
                <a:hlinkClick r:id="rId2"/>
              </a:rPr>
              <a:t>https://blog.cloudflare.com/why-we-terminated-daily-stormer/</a:t>
            </a:r>
            <a:endParaRPr lang="en-US" dirty="0"/>
          </a:p>
          <a:p>
            <a:endParaRPr lang="en-US" dirty="0"/>
          </a:p>
        </p:txBody>
      </p:sp>
      <p:sp>
        <p:nvSpPr>
          <p:cNvPr id="7" name="Freeform 6">
            <a:extLst>
              <a:ext uri="{FF2B5EF4-FFF2-40B4-BE49-F238E27FC236}">
                <a16:creationId xmlns:a16="http://schemas.microsoft.com/office/drawing/2014/main" id="{0E498DC0-C200-7F41-B35B-CC07E1CA4CA0}"/>
              </a:ext>
            </a:extLst>
          </p:cNvPr>
          <p:cNvSpPr/>
          <p:nvPr/>
        </p:nvSpPr>
        <p:spPr>
          <a:xfrm>
            <a:off x="330465" y="3683000"/>
            <a:ext cx="11293649" cy="1079277"/>
          </a:xfrm>
          <a:custGeom>
            <a:avLst/>
            <a:gdLst>
              <a:gd name="connsiteX0" fmla="*/ 6324335 w 11293649"/>
              <a:gd name="connsiteY0" fmla="*/ 152400 h 1079277"/>
              <a:gd name="connsiteX1" fmla="*/ 3013868 w 11293649"/>
              <a:gd name="connsiteY1" fmla="*/ 160867 h 1079277"/>
              <a:gd name="connsiteX2" fmla="*/ 660135 w 11293649"/>
              <a:gd name="connsiteY2" fmla="*/ 364067 h 1079277"/>
              <a:gd name="connsiteX3" fmla="*/ 651668 w 11293649"/>
              <a:gd name="connsiteY3" fmla="*/ 922867 h 1079277"/>
              <a:gd name="connsiteX4" fmla="*/ 8170068 w 11293649"/>
              <a:gd name="connsiteY4" fmla="*/ 1075267 h 1079277"/>
              <a:gd name="connsiteX5" fmla="*/ 10870935 w 11293649"/>
              <a:gd name="connsiteY5" fmla="*/ 804333 h 1079277"/>
              <a:gd name="connsiteX6" fmla="*/ 10718535 w 11293649"/>
              <a:gd name="connsiteY6" fmla="*/ 237067 h 1079277"/>
              <a:gd name="connsiteX7" fmla="*/ 5469202 w 11293649"/>
              <a:gd name="connsiteY7" fmla="*/ 0 h 107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3649" h="1079277">
                <a:moveTo>
                  <a:pt x="6324335" y="152400"/>
                </a:moveTo>
                <a:lnTo>
                  <a:pt x="3013868" y="160867"/>
                </a:lnTo>
                <a:cubicBezTo>
                  <a:pt x="2069835" y="196145"/>
                  <a:pt x="1053835" y="237067"/>
                  <a:pt x="660135" y="364067"/>
                </a:cubicBezTo>
                <a:cubicBezTo>
                  <a:pt x="266435" y="491067"/>
                  <a:pt x="-599987" y="804334"/>
                  <a:pt x="651668" y="922867"/>
                </a:cubicBezTo>
                <a:cubicBezTo>
                  <a:pt x="1903323" y="1041400"/>
                  <a:pt x="6466857" y="1095023"/>
                  <a:pt x="8170068" y="1075267"/>
                </a:cubicBezTo>
                <a:cubicBezTo>
                  <a:pt x="9873279" y="1055511"/>
                  <a:pt x="10446191" y="944033"/>
                  <a:pt x="10870935" y="804333"/>
                </a:cubicBezTo>
                <a:cubicBezTo>
                  <a:pt x="11295680" y="664633"/>
                  <a:pt x="11618824" y="371123"/>
                  <a:pt x="10718535" y="237067"/>
                </a:cubicBezTo>
                <a:cubicBezTo>
                  <a:pt x="9818246" y="103011"/>
                  <a:pt x="7643724" y="51505"/>
                  <a:pt x="5469202"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65235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B5AE1-77D0-EE46-A1E9-599E1E7D51CE}"/>
              </a:ext>
            </a:extLst>
          </p:cNvPr>
          <p:cNvSpPr>
            <a:spLocks noGrp="1"/>
          </p:cNvSpPr>
          <p:nvPr>
            <p:ph type="title"/>
          </p:nvPr>
        </p:nvSpPr>
        <p:spPr>
          <a:xfrm>
            <a:off x="567267" y="305858"/>
            <a:ext cx="10515600" cy="1325563"/>
          </a:xfrm>
        </p:spPr>
        <p:txBody>
          <a:bodyPr/>
          <a:lstStyle/>
          <a:p>
            <a:r>
              <a:rPr lang="en-AU" dirty="0">
                <a:latin typeface="Powderfinger Type" panose="02020709070000000403" pitchFamily="49" charset="77"/>
              </a:rPr>
              <a:t>Over these thirty years…</a:t>
            </a:r>
          </a:p>
        </p:txBody>
      </p:sp>
      <p:sp>
        <p:nvSpPr>
          <p:cNvPr id="3" name="Content Placeholder 2">
            <a:extLst>
              <a:ext uri="{FF2B5EF4-FFF2-40B4-BE49-F238E27FC236}">
                <a16:creationId xmlns:a16="http://schemas.microsoft.com/office/drawing/2014/main" id="{F78C1941-7F0D-DA49-B6BE-75758AAF0DB3}"/>
              </a:ext>
            </a:extLst>
          </p:cNvPr>
          <p:cNvSpPr>
            <a:spLocks noGrp="1"/>
          </p:cNvSpPr>
          <p:nvPr>
            <p:ph idx="1"/>
          </p:nvPr>
        </p:nvSpPr>
        <p:spPr/>
        <p:txBody>
          <a:bodyPr>
            <a:normAutofit fontScale="92500" lnSpcReduction="10000"/>
          </a:bodyPr>
          <a:lstStyle/>
          <a:p>
            <a:pPr marL="0" indent="0">
              <a:buNone/>
            </a:pPr>
            <a:r>
              <a:rPr lang="en-AU" dirty="0"/>
              <a:t>We seen the inexorable and rise of the Internet weaving its way into the very fabric of our lives:</a:t>
            </a:r>
          </a:p>
          <a:p>
            <a:pPr lvl="1"/>
            <a:r>
              <a:rPr lang="en-AU" dirty="0"/>
              <a:t>From FTP to WAIS to the Web to apps</a:t>
            </a:r>
          </a:p>
          <a:p>
            <a:pPr lvl="1"/>
            <a:r>
              <a:rPr lang="en-AU" dirty="0"/>
              <a:t>From data to search to streaming</a:t>
            </a:r>
          </a:p>
          <a:p>
            <a:pPr lvl="1"/>
            <a:r>
              <a:rPr lang="en-AU" dirty="0"/>
              <a:t>From mainframes, to workstations to desktops to mobile devices</a:t>
            </a:r>
          </a:p>
          <a:p>
            <a:pPr lvl="1"/>
            <a:r>
              <a:rPr lang="en-AU" dirty="0"/>
              <a:t>From bits to megabits to gigabits</a:t>
            </a:r>
          </a:p>
          <a:p>
            <a:pPr lvl="1"/>
            <a:endParaRPr lang="en-AU" dirty="0"/>
          </a:p>
          <a:p>
            <a:pPr marL="0" indent="0">
              <a:buNone/>
            </a:pPr>
            <a:r>
              <a:rPr lang="en-AU" dirty="0"/>
              <a:t>And we’ve seen optimism and hope turn to disillusion and distrust</a:t>
            </a:r>
          </a:p>
          <a:p>
            <a:pPr marL="0" indent="0">
              <a:buNone/>
            </a:pPr>
            <a:r>
              <a:rPr lang="en-AU" dirty="0"/>
              <a:t>All in just thirty years</a:t>
            </a:r>
          </a:p>
          <a:p>
            <a:endParaRPr lang="en-AU" dirty="0"/>
          </a:p>
          <a:p>
            <a:pPr marL="0" indent="0">
              <a:buNone/>
            </a:pPr>
            <a:r>
              <a:rPr lang="en-AU" dirty="0"/>
              <a:t>How did we get here?</a:t>
            </a:r>
          </a:p>
          <a:p>
            <a:endParaRPr lang="en-AU" dirty="0"/>
          </a:p>
        </p:txBody>
      </p:sp>
    </p:spTree>
    <p:extLst>
      <p:ext uri="{BB962C8B-B14F-4D97-AF65-F5344CB8AC3E}">
        <p14:creationId xmlns:p14="http://schemas.microsoft.com/office/powerpoint/2010/main" val="3054272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DD25-F459-0A43-B036-19A11D9B2B26}"/>
              </a:ext>
            </a:extLst>
          </p:cNvPr>
          <p:cNvSpPr>
            <a:spLocks noGrp="1"/>
          </p:cNvSpPr>
          <p:nvPr>
            <p:ph type="title"/>
          </p:nvPr>
        </p:nvSpPr>
        <p:spPr/>
        <p:txBody>
          <a:bodyPr/>
          <a:lstStyle/>
          <a:p>
            <a:r>
              <a:rPr lang="en-AU" dirty="0">
                <a:latin typeface="Powderfinger Type" panose="02020709070000000403" pitchFamily="49" charset="77"/>
              </a:rPr>
              <a:t>Consolidation?</a:t>
            </a:r>
          </a:p>
        </p:txBody>
      </p:sp>
      <p:sp>
        <p:nvSpPr>
          <p:cNvPr id="4" name="Slide Number Placeholder 3">
            <a:extLst>
              <a:ext uri="{FF2B5EF4-FFF2-40B4-BE49-F238E27FC236}">
                <a16:creationId xmlns:a16="http://schemas.microsoft.com/office/drawing/2014/main" id="{F81207E0-CA2C-984C-BAFA-7B3F2B06E611}"/>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40</a:t>
            </a:fld>
            <a:endParaRPr lang="en-AU" kern="0" dirty="0"/>
          </a:p>
        </p:txBody>
      </p:sp>
      <p:sp>
        <p:nvSpPr>
          <p:cNvPr id="7" name="TextBox 6">
            <a:extLst>
              <a:ext uri="{FF2B5EF4-FFF2-40B4-BE49-F238E27FC236}">
                <a16:creationId xmlns:a16="http://schemas.microsoft.com/office/drawing/2014/main" id="{D1B3BC44-F27F-CD4A-87AD-17996EB1AAE9}"/>
              </a:ext>
            </a:extLst>
          </p:cNvPr>
          <p:cNvSpPr txBox="1"/>
          <p:nvPr/>
        </p:nvSpPr>
        <p:spPr>
          <a:xfrm>
            <a:off x="7022217" y="5349214"/>
            <a:ext cx="3725635" cy="461665"/>
          </a:xfrm>
          <a:prstGeom prst="rect">
            <a:avLst/>
          </a:prstGeom>
          <a:noFill/>
        </p:spPr>
        <p:txBody>
          <a:bodyPr wrap="none" rtlCol="0">
            <a:spAutoFit/>
          </a:bodyPr>
          <a:lstStyle/>
          <a:p>
            <a:r>
              <a:rPr lang="en-AU" sz="2400" dirty="0"/>
              <a:t>Boston Globe , June 14 2018</a:t>
            </a:r>
          </a:p>
        </p:txBody>
      </p:sp>
      <p:pic>
        <p:nvPicPr>
          <p:cNvPr id="8" name="Picture 7">
            <a:extLst>
              <a:ext uri="{FF2B5EF4-FFF2-40B4-BE49-F238E27FC236}">
                <a16:creationId xmlns:a16="http://schemas.microsoft.com/office/drawing/2014/main" id="{33C93211-1B0B-8B4C-8B83-F98F87330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0915"/>
            <a:ext cx="5063315" cy="3328061"/>
          </a:xfrm>
          <a:prstGeom prst="rect">
            <a:avLst/>
          </a:prstGeom>
        </p:spPr>
      </p:pic>
      <p:pic>
        <p:nvPicPr>
          <p:cNvPr id="6" name="Content Placeholder 5">
            <a:extLst>
              <a:ext uri="{FF2B5EF4-FFF2-40B4-BE49-F238E27FC236}">
                <a16:creationId xmlns:a16="http://schemas.microsoft.com/office/drawing/2014/main" id="{E28A4078-1901-9845-B382-04848EEC42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67809" y="1595029"/>
            <a:ext cx="7014527" cy="3717532"/>
          </a:xfrm>
        </p:spPr>
      </p:pic>
    </p:spTree>
    <p:extLst>
      <p:ext uri="{BB962C8B-B14F-4D97-AF65-F5344CB8AC3E}">
        <p14:creationId xmlns:p14="http://schemas.microsoft.com/office/powerpoint/2010/main" val="4095341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13" y="260648"/>
            <a:ext cx="9385043" cy="1143000"/>
          </a:xfrm>
        </p:spPr>
        <p:txBody>
          <a:bodyPr>
            <a:normAutofit/>
          </a:bodyPr>
          <a:lstStyle/>
          <a:p>
            <a:r>
              <a:rPr lang="en-US" sz="4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583499" y="1586213"/>
            <a:ext cx="8328925" cy="4565103"/>
          </a:xfrm>
        </p:spPr>
        <p:txBody>
          <a:bodyPr/>
          <a:lstStyle/>
          <a:p>
            <a:pPr marL="0" indent="0">
              <a:buNone/>
            </a:pPr>
            <a:r>
              <a:rPr lang="en-US" sz="2400" dirty="0"/>
              <a:t>With a small number of truly massive enterprises at the heart of the area of digital content and service is this still a space that is shaped by competitive pressures?</a:t>
            </a:r>
          </a:p>
          <a:p>
            <a:pPr marL="0" indent="0">
              <a:buNone/>
            </a:pPr>
            <a:r>
              <a:rPr lang="en-US" sz="2400" dirty="0"/>
              <a:t>Or do these dominant incumbents get to set their own terms of engagement with each other, with users, and even with the public sector?</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41</a:t>
            </a:fld>
            <a:endParaRPr lang="en-AU" kern="0" dirty="0"/>
          </a:p>
        </p:txBody>
      </p:sp>
    </p:spTree>
    <p:extLst>
      <p:ext uri="{BB962C8B-B14F-4D97-AF65-F5344CB8AC3E}">
        <p14:creationId xmlns:p14="http://schemas.microsoft.com/office/powerpoint/2010/main" val="2349859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13" y="260648"/>
            <a:ext cx="9385043" cy="1143000"/>
          </a:xfrm>
        </p:spPr>
        <p:txBody>
          <a:bodyPr>
            <a:normAutofit/>
          </a:bodyPr>
          <a:lstStyle/>
          <a:p>
            <a:r>
              <a:rPr lang="en-US" sz="4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583499" y="1586213"/>
            <a:ext cx="8328925" cy="4565103"/>
          </a:xfrm>
        </p:spPr>
        <p:txBody>
          <a:bodyPr/>
          <a:lstStyle/>
          <a:p>
            <a:pPr marL="0" indent="0">
              <a:buNone/>
            </a:pPr>
            <a:r>
              <a:rPr lang="en-US" sz="2400" dirty="0"/>
              <a:t>With a small number of truly massive enterprises at the heart of the area of digital content and service is this still a space that is shaped by competitive pressures?</a:t>
            </a:r>
          </a:p>
          <a:p>
            <a:pPr marL="0" indent="0">
              <a:buNone/>
            </a:pPr>
            <a:r>
              <a:rPr lang="en-US" sz="2400" dirty="0"/>
              <a:t>Or do these dominant incumbents get to set their own terms of engagement with each other, with users, and even with the public sector?</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42</a:t>
            </a:fld>
            <a:endParaRPr lang="en-AU" kern="0" dirty="0"/>
          </a:p>
        </p:txBody>
      </p:sp>
      <p:sp>
        <p:nvSpPr>
          <p:cNvPr id="5" name="TextBox 4"/>
          <p:cNvSpPr txBox="1"/>
          <p:nvPr/>
        </p:nvSpPr>
        <p:spPr>
          <a:xfrm rot="20900232">
            <a:off x="1984663" y="2376866"/>
            <a:ext cx="7200800" cy="830997"/>
          </a:xfrm>
          <a:prstGeom prst="rect">
            <a:avLst/>
          </a:prstGeom>
          <a:solidFill>
            <a:schemeClr val="bg1"/>
          </a:solidFill>
        </p:spPr>
        <p:txBody>
          <a:bodyPr wrap="square" rtlCol="0">
            <a:spAutoFit/>
          </a:bodyPr>
          <a:lstStyle/>
          <a:p>
            <a:pPr algn="ctr"/>
            <a:r>
              <a:rPr lang="en-US" sz="2400" dirty="0">
                <a:solidFill>
                  <a:schemeClr val="accent6">
                    <a:lumMod val="50000"/>
                  </a:schemeClr>
                </a:solidFill>
                <a:latin typeface="AhnbergHand" charset="0"/>
                <a:ea typeface="AhnbergHand" charset="0"/>
                <a:cs typeface="AhnbergHand" charset="0"/>
              </a:rPr>
              <a:t>As concerning as this might sound, it’s not a novel situation!</a:t>
            </a:r>
          </a:p>
        </p:txBody>
      </p:sp>
    </p:spTree>
    <p:extLst>
      <p:ext uri="{BB962C8B-B14F-4D97-AF65-F5344CB8AC3E}">
        <p14:creationId xmlns:p14="http://schemas.microsoft.com/office/powerpoint/2010/main" val="2437413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43</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1"/>
            <a:ext cx="9144000" cy="4564977"/>
          </a:xfrm>
          <a:prstGeom prst="rect">
            <a:avLst/>
          </a:prstGeom>
        </p:spPr>
      </p:pic>
      <p:sp>
        <p:nvSpPr>
          <p:cNvPr id="7" name="TextBox 6"/>
          <p:cNvSpPr txBox="1"/>
          <p:nvPr/>
        </p:nvSpPr>
        <p:spPr>
          <a:xfrm>
            <a:off x="8542766" y="5724777"/>
            <a:ext cx="1971245" cy="276999"/>
          </a:xfrm>
          <a:prstGeom prst="rect">
            <a:avLst/>
          </a:prstGeom>
          <a:noFill/>
        </p:spPr>
        <p:txBody>
          <a:bodyPr wrap="none" rtlCol="0">
            <a:spAutoFit/>
          </a:bodyPr>
          <a:lstStyle/>
          <a:p>
            <a:r>
              <a:rPr lang="en-US" sz="1200" dirty="0"/>
              <a:t>High Museum of Art</a:t>
            </a:r>
            <a:r>
              <a:rPr lang="en-US" sz="1200"/>
              <a:t>, Atlanta</a:t>
            </a:r>
          </a:p>
        </p:txBody>
      </p:sp>
      <p:sp>
        <p:nvSpPr>
          <p:cNvPr id="6" name="Title 1"/>
          <p:cNvSpPr>
            <a:spLocks noGrp="1"/>
          </p:cNvSpPr>
          <p:nvPr>
            <p:ph type="title"/>
          </p:nvPr>
        </p:nvSpPr>
        <p:spPr>
          <a:xfrm>
            <a:off x="1919536" y="274639"/>
            <a:ext cx="8856984" cy="1143000"/>
          </a:xfrm>
        </p:spPr>
        <p:txBody>
          <a:bodyPr/>
          <a:lstStyle/>
          <a:p>
            <a:r>
              <a:rPr lang="en-US" dirty="0">
                <a:latin typeface="Powderfinger Type" charset="0"/>
                <a:ea typeface="Powderfinger Type" charset="0"/>
                <a:cs typeface="Powderfinger Type" charset="0"/>
              </a:rPr>
              <a:t>We’ve been here before</a:t>
            </a:r>
            <a:r>
              <a:rPr lang="mr-IN" dirty="0">
                <a:latin typeface="Powderfinger Type" charset="0"/>
                <a:ea typeface="Powderfinger Type" charset="0"/>
                <a:cs typeface="Powderfinger Type" charset="0"/>
              </a:rPr>
              <a:t>…</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4189156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3" name="Content Placeholder 2"/>
          <p:cNvSpPr>
            <a:spLocks noGrp="1"/>
          </p:cNvSpPr>
          <p:nvPr>
            <p:ph idx="1"/>
          </p:nvPr>
        </p:nvSpPr>
        <p:spPr>
          <a:xfrm>
            <a:off x="1007435" y="1600203"/>
            <a:ext cx="10657184" cy="4565103"/>
          </a:xfrm>
        </p:spPr>
        <p:txBody>
          <a:bodyPr>
            <a:normAutofit/>
          </a:bodyPr>
          <a:lstStyle/>
          <a:p>
            <a:pPr marL="0" indent="0">
              <a:buNone/>
            </a:pPr>
            <a:r>
              <a:rPr lang="en-US" sz="2400" dirty="0"/>
              <a:t>A term applied to America in the 1870 </a:t>
            </a:r>
            <a:r>
              <a:rPr lang="mr-IN" sz="2400" dirty="0"/>
              <a:t>–</a:t>
            </a:r>
            <a:r>
              <a:rPr lang="en-US" sz="2400" dirty="0"/>
              <a:t> 1890’s about the building of industrial and commercial corporate giants on platforms that were a mix of industrial innovation and enterprise with elements of greed, corruption and labor exploitation</a:t>
            </a:r>
          </a:p>
          <a:p>
            <a:pPr marL="0" indent="0">
              <a:buNone/>
            </a:pPr>
            <a:endParaRPr lang="en-US" sz="2400" dirty="0"/>
          </a:p>
          <a:p>
            <a:pPr marL="0" indent="0">
              <a:buNone/>
            </a:pPr>
            <a:endParaRPr lang="en-US" sz="2400" dirty="0"/>
          </a:p>
          <a:p>
            <a:pPr lvl="1"/>
            <a:endParaRPr lang="en-US" sz="2000"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44</a:t>
            </a:fld>
            <a:endParaRPr lang="en-AU" kern="0" dirty="0"/>
          </a:p>
        </p:txBody>
      </p:sp>
      <p:pic>
        <p:nvPicPr>
          <p:cNvPr id="6" name="Picture 5"/>
          <p:cNvPicPr>
            <a:picLocks noChangeAspect="1"/>
          </p:cNvPicPr>
          <p:nvPr/>
        </p:nvPicPr>
        <p:blipFill>
          <a:blip r:embed="rId2"/>
          <a:stretch>
            <a:fillRect/>
          </a:stretch>
        </p:blipFill>
        <p:spPr>
          <a:xfrm>
            <a:off x="6262560" y="3360752"/>
            <a:ext cx="2110403" cy="1559955"/>
          </a:xfrm>
          <a:prstGeom prst="rect">
            <a:avLst/>
          </a:prstGeom>
        </p:spPr>
      </p:pic>
      <p:pic>
        <p:nvPicPr>
          <p:cNvPr id="7" name="Picture 6"/>
          <p:cNvPicPr>
            <a:picLocks noChangeAspect="1"/>
          </p:cNvPicPr>
          <p:nvPr/>
        </p:nvPicPr>
        <p:blipFill>
          <a:blip r:embed="rId3"/>
          <a:stretch>
            <a:fillRect/>
          </a:stretch>
        </p:blipFill>
        <p:spPr>
          <a:xfrm>
            <a:off x="6672064" y="5016688"/>
            <a:ext cx="2232248" cy="1770917"/>
          </a:xfrm>
          <a:prstGeom prst="rect">
            <a:avLst/>
          </a:prstGeom>
        </p:spPr>
      </p:pic>
      <p:sp>
        <p:nvSpPr>
          <p:cNvPr id="8" name="TextBox 7"/>
          <p:cNvSpPr txBox="1"/>
          <p:nvPr/>
        </p:nvSpPr>
        <p:spPr>
          <a:xfrm>
            <a:off x="1267416" y="3681716"/>
            <a:ext cx="4348531" cy="2103589"/>
          </a:xfrm>
          <a:prstGeom prst="rect">
            <a:avLst/>
          </a:prstGeom>
          <a:noFill/>
        </p:spPr>
        <p:txBody>
          <a:bodyPr wrap="square" rtlCol="0">
            <a:spAutoFit/>
          </a:bodyPr>
          <a:lstStyle/>
          <a:p>
            <a:r>
              <a:rPr lang="en-US" sz="1867" dirty="0"/>
              <a:t>Andrew Carnegie - US Steel </a:t>
            </a:r>
          </a:p>
          <a:p>
            <a:r>
              <a:rPr lang="en-US" sz="1867" dirty="0"/>
              <a:t>John </a:t>
            </a:r>
            <a:r>
              <a:rPr lang="en-US" sz="1867" dirty="0" err="1"/>
              <a:t>Rockfeller</a:t>
            </a:r>
            <a:r>
              <a:rPr lang="en-US" sz="1867" dirty="0"/>
              <a:t> - Standard Oil</a:t>
            </a:r>
          </a:p>
          <a:p>
            <a:r>
              <a:rPr lang="en-US" sz="1867" dirty="0"/>
              <a:t>Theodore Vail - AT&amp;T</a:t>
            </a:r>
          </a:p>
          <a:p>
            <a:r>
              <a:rPr lang="en-US" sz="1867" dirty="0"/>
              <a:t>George Westinghouse </a:t>
            </a:r>
            <a:r>
              <a:rPr lang="mr-IN" sz="1867" dirty="0"/>
              <a:t>–</a:t>
            </a:r>
            <a:r>
              <a:rPr lang="en-US" sz="1867" dirty="0"/>
              <a:t> Rail Brakes</a:t>
            </a:r>
          </a:p>
          <a:p>
            <a:r>
              <a:rPr lang="en-US" sz="1867" dirty="0"/>
              <a:t>Thomas Edison </a:t>
            </a:r>
            <a:r>
              <a:rPr lang="mr-IN" sz="1867" dirty="0"/>
              <a:t>–</a:t>
            </a:r>
            <a:r>
              <a:rPr lang="en-US" sz="1867" dirty="0"/>
              <a:t> General Electric</a:t>
            </a:r>
          </a:p>
          <a:p>
            <a:r>
              <a:rPr lang="en-US" sz="1867" dirty="0"/>
              <a:t>J P Morgan - Banking</a:t>
            </a:r>
          </a:p>
          <a:p>
            <a:endParaRPr lang="en-US" sz="1867" dirty="0"/>
          </a:p>
        </p:txBody>
      </p:sp>
      <p:pic>
        <p:nvPicPr>
          <p:cNvPr id="5" name="Picture 4"/>
          <p:cNvPicPr>
            <a:picLocks noChangeAspect="1"/>
          </p:cNvPicPr>
          <p:nvPr/>
        </p:nvPicPr>
        <p:blipFill>
          <a:blip r:embed="rId4"/>
          <a:stretch>
            <a:fillRect/>
          </a:stretch>
        </p:blipFill>
        <p:spPr>
          <a:xfrm>
            <a:off x="7608168" y="3717033"/>
            <a:ext cx="2205091" cy="1655727"/>
          </a:xfrm>
          <a:prstGeom prst="rect">
            <a:avLst/>
          </a:prstGeom>
        </p:spPr>
      </p:pic>
    </p:spTree>
    <p:extLst>
      <p:ext uri="{BB962C8B-B14F-4D97-AF65-F5344CB8AC3E}">
        <p14:creationId xmlns:p14="http://schemas.microsoft.com/office/powerpoint/2010/main" val="1372404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45</a:t>
            </a:fld>
            <a:endParaRPr lang="en-AU" kern="0" dirty="0"/>
          </a:p>
        </p:txBody>
      </p:sp>
      <p:sp>
        <p:nvSpPr>
          <p:cNvPr id="9" name="Content Placeholder 2"/>
          <p:cNvSpPr>
            <a:spLocks noGrp="1"/>
          </p:cNvSpPr>
          <p:nvPr>
            <p:ph idx="1"/>
          </p:nvPr>
        </p:nvSpPr>
        <p:spPr>
          <a:xfrm>
            <a:off x="1391478" y="2022329"/>
            <a:ext cx="4309420" cy="4565103"/>
          </a:xfrm>
        </p:spPr>
        <p:txBody>
          <a:bodyPr>
            <a:normAutofit/>
          </a:bodyPr>
          <a:lstStyle/>
          <a:p>
            <a:pPr marL="0" indent="0">
              <a:buNone/>
            </a:pPr>
            <a:r>
              <a:rPr lang="en-US" sz="2000" dirty="0"/>
              <a:t>During this period in the United States the dominant position within industry and commerce was occupied by a very small number of players who were moving far faster than the regulatory measures  of the day.</a:t>
            </a:r>
          </a:p>
          <a:p>
            <a:pPr marL="0" indent="0">
              <a:buNone/>
            </a:pPr>
            <a:r>
              <a:rPr lang="en-US" sz="2000" dirty="0"/>
              <a:t>The resulting monopolies took the US decades to dismember, and even today many of these gilded age companies remain dominant in their field</a:t>
            </a:r>
          </a:p>
        </p:txBody>
      </p:sp>
      <p:pic>
        <p:nvPicPr>
          <p:cNvPr id="10" name="Picture 9"/>
          <p:cNvPicPr>
            <a:picLocks noChangeAspect="1"/>
          </p:cNvPicPr>
          <p:nvPr/>
        </p:nvPicPr>
        <p:blipFill>
          <a:blip r:embed="rId2"/>
          <a:stretch>
            <a:fillRect/>
          </a:stretch>
        </p:blipFill>
        <p:spPr>
          <a:xfrm>
            <a:off x="6065633" y="2001549"/>
            <a:ext cx="4582225" cy="2982201"/>
          </a:xfrm>
          <a:prstGeom prst="rect">
            <a:avLst/>
          </a:prstGeom>
        </p:spPr>
      </p:pic>
    </p:spTree>
    <p:extLst>
      <p:ext uri="{BB962C8B-B14F-4D97-AF65-F5344CB8AC3E}">
        <p14:creationId xmlns:p14="http://schemas.microsoft.com/office/powerpoint/2010/main" val="2421562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46</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spTree>
    <p:extLst>
      <p:ext uri="{BB962C8B-B14F-4D97-AF65-F5344CB8AC3E}">
        <p14:creationId xmlns:p14="http://schemas.microsoft.com/office/powerpoint/2010/main" val="2321363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47</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pic>
        <p:nvPicPr>
          <p:cNvPr id="7" name="Picture 6">
            <a:extLst>
              <a:ext uri="{FF2B5EF4-FFF2-40B4-BE49-F238E27FC236}">
                <a16:creationId xmlns:a16="http://schemas.microsoft.com/office/drawing/2014/main" id="{002F141C-8A05-F943-B86A-A52FF9636A34}"/>
              </a:ext>
            </a:extLst>
          </p:cNvPr>
          <p:cNvPicPr>
            <a:picLocks noChangeAspect="1"/>
          </p:cNvPicPr>
          <p:nvPr/>
        </p:nvPicPr>
        <p:blipFill>
          <a:blip r:embed="rId3"/>
          <a:stretch>
            <a:fillRect/>
          </a:stretch>
        </p:blipFill>
        <p:spPr>
          <a:xfrm>
            <a:off x="1199457" y="618820"/>
            <a:ext cx="5335474" cy="5747657"/>
          </a:xfrm>
          <a:prstGeom prst="rect">
            <a:avLst/>
          </a:prstGeom>
        </p:spPr>
      </p:pic>
    </p:spTree>
    <p:extLst>
      <p:ext uri="{BB962C8B-B14F-4D97-AF65-F5344CB8AC3E}">
        <p14:creationId xmlns:p14="http://schemas.microsoft.com/office/powerpoint/2010/main" val="2708473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48</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pic>
        <p:nvPicPr>
          <p:cNvPr id="8" name="Picture 7">
            <a:extLst>
              <a:ext uri="{FF2B5EF4-FFF2-40B4-BE49-F238E27FC236}">
                <a16:creationId xmlns:a16="http://schemas.microsoft.com/office/drawing/2014/main" id="{40927E2C-60F8-E649-8772-DD1E62923D26}"/>
              </a:ext>
            </a:extLst>
          </p:cNvPr>
          <p:cNvPicPr>
            <a:picLocks noChangeAspect="1"/>
          </p:cNvPicPr>
          <p:nvPr/>
        </p:nvPicPr>
        <p:blipFill>
          <a:blip r:embed="rId3"/>
          <a:stretch>
            <a:fillRect/>
          </a:stretch>
        </p:blipFill>
        <p:spPr>
          <a:xfrm>
            <a:off x="1199457" y="618820"/>
            <a:ext cx="5335474" cy="5747657"/>
          </a:xfrm>
          <a:prstGeom prst="rect">
            <a:avLst/>
          </a:prstGeom>
        </p:spPr>
      </p:pic>
      <p:pic>
        <p:nvPicPr>
          <p:cNvPr id="7" name="Picture 6">
            <a:extLst>
              <a:ext uri="{FF2B5EF4-FFF2-40B4-BE49-F238E27FC236}">
                <a16:creationId xmlns:a16="http://schemas.microsoft.com/office/drawing/2014/main" id="{13E729BF-B8A4-354A-8A23-DC09ED8A6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659" y="2852937"/>
            <a:ext cx="6603764" cy="3039540"/>
          </a:xfrm>
          <a:prstGeom prst="rect">
            <a:avLst/>
          </a:prstGeom>
        </p:spPr>
      </p:pic>
    </p:spTree>
    <p:extLst>
      <p:ext uri="{BB962C8B-B14F-4D97-AF65-F5344CB8AC3E}">
        <p14:creationId xmlns:p14="http://schemas.microsoft.com/office/powerpoint/2010/main" val="2797335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6" y="1604799"/>
            <a:ext cx="8832981" cy="4565103"/>
          </a:xfrm>
        </p:spPr>
        <p:txBody>
          <a:bodyPr>
            <a:normAutofit/>
          </a:bodyPr>
          <a:lstStyle/>
          <a:p>
            <a:pPr marL="0" indent="0">
              <a:buNone/>
            </a:pPr>
            <a:r>
              <a:rPr lang="en-US" sz="2667" dirty="0"/>
              <a:t>These actors have enough market influence to set their own rules of engagement with:</a:t>
            </a:r>
          </a:p>
          <a:p>
            <a:pPr lvl="1"/>
            <a:r>
              <a:rPr lang="en-US" sz="2133" dirty="0"/>
              <a:t>Users,</a:t>
            </a:r>
          </a:p>
          <a:p>
            <a:pPr lvl="1"/>
            <a:r>
              <a:rPr lang="en-US" sz="2133" dirty="0"/>
              <a:t>Each other,</a:t>
            </a:r>
          </a:p>
          <a:p>
            <a:pPr lvl="1"/>
            <a:r>
              <a:rPr lang="en-US" sz="2133" dirty="0"/>
              <a:t>Third party suppliers,</a:t>
            </a:r>
          </a:p>
          <a:p>
            <a:pPr lvl="1"/>
            <a:r>
              <a:rPr lang="en-US" sz="2133" dirty="0"/>
              <a:t>Regulators and Governments</a:t>
            </a:r>
          </a:p>
          <a:p>
            <a:pPr marL="0" indent="0">
              <a:buNone/>
            </a:pPr>
            <a:r>
              <a:rPr lang="en-US" sz="2667"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49</a:t>
            </a:fld>
            <a:endParaRPr lang="en-AU" kern="0" dirty="0"/>
          </a:p>
        </p:txBody>
      </p:sp>
    </p:spTree>
    <p:extLst>
      <p:ext uri="{BB962C8B-B14F-4D97-AF65-F5344CB8AC3E}">
        <p14:creationId xmlns:p14="http://schemas.microsoft.com/office/powerpoint/2010/main" val="1339265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D8A6A-E32A-B744-93C9-766B8F5C3C8B}"/>
              </a:ext>
            </a:extLst>
          </p:cNvPr>
          <p:cNvSpPr>
            <a:spLocks noGrp="1"/>
          </p:cNvSpPr>
          <p:nvPr>
            <p:ph type="title"/>
          </p:nvPr>
        </p:nvSpPr>
        <p:spPr>
          <a:xfrm>
            <a:off x="352338" y="365125"/>
            <a:ext cx="11839662" cy="1325563"/>
          </a:xfrm>
        </p:spPr>
        <p:txBody>
          <a:bodyPr/>
          <a:lstStyle/>
          <a:p>
            <a:r>
              <a:rPr lang="en-AU" dirty="0">
                <a:latin typeface="Powderfinger Type" panose="02020709070000000403" pitchFamily="49" charset="77"/>
              </a:rPr>
              <a:t>The Victorian Internet – the Telegraph</a:t>
            </a:r>
          </a:p>
        </p:txBody>
      </p:sp>
      <p:sp>
        <p:nvSpPr>
          <p:cNvPr id="3" name="Content Placeholder 2">
            <a:extLst>
              <a:ext uri="{FF2B5EF4-FFF2-40B4-BE49-F238E27FC236}">
                <a16:creationId xmlns:a16="http://schemas.microsoft.com/office/drawing/2014/main" id="{4D2D445F-AFB3-7C42-8CB0-512D760BBA99}"/>
              </a:ext>
            </a:extLst>
          </p:cNvPr>
          <p:cNvSpPr>
            <a:spLocks noGrp="1"/>
          </p:cNvSpPr>
          <p:nvPr>
            <p:ph idx="1"/>
          </p:nvPr>
        </p:nvSpPr>
        <p:spPr>
          <a:xfrm>
            <a:off x="838200" y="1825625"/>
            <a:ext cx="8433511" cy="4351338"/>
          </a:xfrm>
        </p:spPr>
        <p:txBody>
          <a:bodyPr>
            <a:normAutofit fontScale="92500" lnSpcReduction="10000"/>
          </a:bodyPr>
          <a:lstStyle/>
          <a:p>
            <a:r>
              <a:rPr lang="en-AU" dirty="0"/>
              <a:t>In 1800 </a:t>
            </a:r>
            <a:r>
              <a:rPr lang="en-AU" b="1" dirty="0"/>
              <a:t>Alessandro Volta</a:t>
            </a:r>
            <a:r>
              <a:rPr lang="en-AU" dirty="0"/>
              <a:t> invented the battery that allowed electricity to be used in a controlled manner</a:t>
            </a:r>
          </a:p>
          <a:p>
            <a:r>
              <a:rPr lang="en-AU" dirty="0"/>
              <a:t>In 1820 </a:t>
            </a:r>
            <a:r>
              <a:rPr lang="en-AU" b="1" dirty="0"/>
              <a:t>Hans Christian Oersted</a:t>
            </a:r>
            <a:r>
              <a:rPr lang="en-AU" dirty="0"/>
              <a:t> demonstrated the connection between electric current and magnetism</a:t>
            </a:r>
          </a:p>
          <a:p>
            <a:r>
              <a:rPr lang="en-AU" dirty="0"/>
              <a:t>In the 1830’s in the UK </a:t>
            </a:r>
            <a:r>
              <a:rPr lang="en-AU" b="1" dirty="0"/>
              <a:t>William Cooke </a:t>
            </a:r>
            <a:r>
              <a:rPr lang="en-AU" dirty="0"/>
              <a:t>and </a:t>
            </a:r>
            <a:r>
              <a:rPr lang="en-AU" b="1" dirty="0"/>
              <a:t>Charles Wheatstone</a:t>
            </a:r>
            <a:r>
              <a:rPr lang="en-AU" dirty="0"/>
              <a:t> used a system of five pointers to send text - the first use was railway signalling in the UK</a:t>
            </a:r>
          </a:p>
          <a:p>
            <a:r>
              <a:rPr lang="en-AU" dirty="0"/>
              <a:t>In the 1840’s </a:t>
            </a:r>
            <a:r>
              <a:rPr lang="en-AU" b="1" dirty="0"/>
              <a:t>Samuel Morse </a:t>
            </a:r>
            <a:r>
              <a:rPr lang="en-AU" dirty="0"/>
              <a:t>developed a simpler system using a keypad to complete a circuit.</a:t>
            </a:r>
          </a:p>
          <a:p>
            <a:r>
              <a:rPr lang="en-AU" dirty="0"/>
              <a:t>By 1861 telegraph lines spanned the US</a:t>
            </a:r>
          </a:p>
          <a:p>
            <a:r>
              <a:rPr lang="en-AU" dirty="0"/>
              <a:t>By 1870 an undersea cables spanned the Atlantic</a:t>
            </a:r>
          </a:p>
        </p:txBody>
      </p:sp>
      <p:pic>
        <p:nvPicPr>
          <p:cNvPr id="4" name="Picture 3">
            <a:extLst>
              <a:ext uri="{FF2B5EF4-FFF2-40B4-BE49-F238E27FC236}">
                <a16:creationId xmlns:a16="http://schemas.microsoft.com/office/drawing/2014/main" id="{A400177A-1412-3749-BB0A-D4261BA61C2C}"/>
              </a:ext>
            </a:extLst>
          </p:cNvPr>
          <p:cNvPicPr>
            <a:picLocks noChangeAspect="1"/>
          </p:cNvPicPr>
          <p:nvPr/>
        </p:nvPicPr>
        <p:blipFill>
          <a:blip r:embed="rId2"/>
          <a:stretch>
            <a:fillRect/>
          </a:stretch>
        </p:blipFill>
        <p:spPr>
          <a:xfrm>
            <a:off x="9271711" y="1825625"/>
            <a:ext cx="2082089" cy="2557849"/>
          </a:xfrm>
          <a:prstGeom prst="rect">
            <a:avLst/>
          </a:prstGeom>
        </p:spPr>
      </p:pic>
    </p:spTree>
    <p:extLst>
      <p:ext uri="{BB962C8B-B14F-4D97-AF65-F5344CB8AC3E}">
        <p14:creationId xmlns:p14="http://schemas.microsoft.com/office/powerpoint/2010/main" val="1886675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60648"/>
            <a:ext cx="9721080" cy="1143000"/>
          </a:xfrm>
        </p:spPr>
        <p:txBody>
          <a:bodyPr>
            <a:normAutofit/>
          </a:bodyPr>
          <a:lstStyle/>
          <a:p>
            <a:r>
              <a:rPr lang="en-US" dirty="0">
                <a:latin typeface="Powderfinger Type" charset="0"/>
                <a:ea typeface="Powderfinger Type" charset="0"/>
                <a:cs typeface="Powderfinger Type" charset="0"/>
              </a:rPr>
              <a:t>The Internet’s Future</a:t>
            </a:r>
          </a:p>
        </p:txBody>
      </p:sp>
      <p:sp>
        <p:nvSpPr>
          <p:cNvPr id="3" name="Content Placeholder 2"/>
          <p:cNvSpPr>
            <a:spLocks noGrp="1"/>
          </p:cNvSpPr>
          <p:nvPr>
            <p:ph idx="1"/>
          </p:nvPr>
        </p:nvSpPr>
        <p:spPr>
          <a:xfrm>
            <a:off x="500744" y="1936239"/>
            <a:ext cx="7995524" cy="4565103"/>
          </a:xfrm>
        </p:spPr>
        <p:txBody>
          <a:bodyPr>
            <a:normAutofit/>
          </a:bodyPr>
          <a:lstStyle/>
          <a:p>
            <a:pPr marL="0" indent="0">
              <a:spcBef>
                <a:spcPts val="0"/>
              </a:spcBef>
              <a:buNone/>
            </a:pP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How much are you worth?</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I've no idea. How much do you want?</a:t>
            </a:r>
            <a:br>
              <a:rPr lang="en-US" sz="1867" b="1" dirty="0">
                <a:latin typeface="Courier New" charset="0"/>
                <a:ea typeface="Courier New" charset="0"/>
                <a:cs typeface="Courier New" charset="0"/>
              </a:rPr>
            </a:b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I just want to know what you're worth. 		Over ten million?</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Oh my, yes!</a:t>
            </a:r>
            <a:br>
              <a:rPr lang="en-US" sz="1867" b="1" dirty="0">
                <a:latin typeface="Courier New" charset="0"/>
                <a:ea typeface="Courier New" charset="0"/>
                <a:cs typeface="Courier New" charset="0"/>
              </a:rPr>
            </a:b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Why are you doing it? How much better can</a:t>
            </a:r>
          </a:p>
          <a:p>
            <a:pPr marL="0" indent="0">
              <a:spcBef>
                <a:spcPts val="0"/>
              </a:spcBef>
              <a:buNone/>
            </a:pPr>
            <a:r>
              <a:rPr lang="en-US" sz="1867" b="1" dirty="0">
                <a:latin typeface="Courier New" charset="0"/>
                <a:ea typeface="Courier New" charset="0"/>
                <a:cs typeface="Courier New" charset="0"/>
              </a:rPr>
              <a:t>		you	eat? What can you buy that you</a:t>
            </a:r>
          </a:p>
          <a:p>
            <a:pPr marL="0" indent="0">
              <a:spcBef>
                <a:spcPts val="0"/>
              </a:spcBef>
              <a:buNone/>
            </a:pPr>
            <a:r>
              <a:rPr lang="en-US" sz="1867" b="1" dirty="0">
                <a:latin typeface="Courier New" charset="0"/>
                <a:ea typeface="Courier New" charset="0"/>
                <a:cs typeface="Courier New" charset="0"/>
              </a:rPr>
              <a:t> 		can't already afford?</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The future, Mr. </a:t>
            </a: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 the future!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50</a:t>
            </a:fld>
            <a:endParaRPr lang="en-AU" kern="0" dirty="0"/>
          </a:p>
        </p:txBody>
      </p:sp>
      <p:sp>
        <p:nvSpPr>
          <p:cNvPr id="5" name="TextBox 4"/>
          <p:cNvSpPr txBox="1"/>
          <p:nvPr/>
        </p:nvSpPr>
        <p:spPr>
          <a:xfrm>
            <a:off x="876837" y="4869160"/>
            <a:ext cx="3106929" cy="420564"/>
          </a:xfrm>
          <a:prstGeom prst="rect">
            <a:avLst/>
          </a:prstGeom>
          <a:noFill/>
        </p:spPr>
        <p:txBody>
          <a:bodyPr wrap="square" rtlCol="0">
            <a:spAutoFit/>
          </a:bodyPr>
          <a:lstStyle/>
          <a:p>
            <a:r>
              <a:rPr lang="en-US" sz="2133"/>
              <a:t>Chinatown (1974)</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935" y="1831099"/>
            <a:ext cx="2972517" cy="4389107"/>
          </a:xfrm>
          <a:prstGeom prst="rect">
            <a:avLst/>
          </a:prstGeom>
        </p:spPr>
      </p:pic>
    </p:spTree>
    <p:extLst>
      <p:ext uri="{BB962C8B-B14F-4D97-AF65-F5344CB8AC3E}">
        <p14:creationId xmlns:p14="http://schemas.microsoft.com/office/powerpoint/2010/main" val="2989687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What is this all about?</a:t>
            </a:r>
          </a:p>
        </p:txBody>
      </p:sp>
      <p:sp>
        <p:nvSpPr>
          <p:cNvPr id="3" name="Content Placeholder 2"/>
          <p:cNvSpPr>
            <a:spLocks noGrp="1"/>
          </p:cNvSpPr>
          <p:nvPr>
            <p:ph idx="1"/>
          </p:nvPr>
        </p:nvSpPr>
        <p:spPr>
          <a:xfrm>
            <a:off x="1199456" y="1600203"/>
            <a:ext cx="10465163" cy="4565103"/>
          </a:xfrm>
        </p:spPr>
        <p:txBody>
          <a:bodyPr>
            <a:normAutofit/>
          </a:bodyPr>
          <a:lstStyle/>
          <a:p>
            <a:pPr marL="0" indent="0">
              <a:buNone/>
            </a:pPr>
            <a:r>
              <a:rPr lang="en-US" sz="2667" dirty="0"/>
              <a:t>This is no longer just a conversation about incremental changes in carriage and communications within the Internet. </a:t>
            </a:r>
          </a:p>
          <a:p>
            <a:pPr marL="0" indent="0">
              <a:buNone/>
            </a:pPr>
            <a:r>
              <a:rPr lang="en-US" sz="2667" dirty="0"/>
              <a:t>For me, the essential topic of this conversation is how we can strike a sustainable balance between an energetic private sector that has rapidly amassed overarching control of the digital service and content space, and the needs of the larger society in which we all would like some equity of opportunity to thrive and benefit from the outcomes of this new digital age.</a:t>
            </a:r>
          </a:p>
          <a:p>
            <a:pPr marL="0" indent="0">
              <a:buNone/>
            </a:pPr>
            <a:r>
              <a:rPr lang="en-US" sz="2667" dirty="0"/>
              <a:t>And we should admit the possibility that we are to late to have this conversation in any case!</a:t>
            </a:r>
          </a:p>
          <a:p>
            <a:pPr marL="0" indent="0">
              <a:buNone/>
            </a:pPr>
            <a:endParaRPr lang="en-US" sz="2667"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51</a:t>
            </a:fld>
            <a:endParaRPr lang="en-AU" kern="0" dirty="0"/>
          </a:p>
        </p:txBody>
      </p:sp>
    </p:spTree>
    <p:extLst>
      <p:ext uri="{BB962C8B-B14F-4D97-AF65-F5344CB8AC3E}">
        <p14:creationId xmlns:p14="http://schemas.microsoft.com/office/powerpoint/2010/main" val="322929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56A56-83E3-7242-A6C4-49A77B97D295}"/>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52</a:t>
            </a:fld>
            <a:endParaRPr lang="en-AU" kern="0" dirty="0"/>
          </a:p>
        </p:txBody>
      </p:sp>
      <p:pic>
        <p:nvPicPr>
          <p:cNvPr id="5" name="Picture 4">
            <a:extLst>
              <a:ext uri="{FF2B5EF4-FFF2-40B4-BE49-F238E27FC236}">
                <a16:creationId xmlns:a16="http://schemas.microsoft.com/office/drawing/2014/main" id="{1A7C773C-8E08-9C42-9B32-04B290B88E9E}"/>
              </a:ext>
            </a:extLst>
          </p:cNvPr>
          <p:cNvPicPr>
            <a:picLocks noChangeAspect="1"/>
          </p:cNvPicPr>
          <p:nvPr/>
        </p:nvPicPr>
        <p:blipFill>
          <a:blip r:embed="rId2"/>
          <a:stretch>
            <a:fillRect/>
          </a:stretch>
        </p:blipFill>
        <p:spPr>
          <a:xfrm>
            <a:off x="3517900" y="0"/>
            <a:ext cx="5156200" cy="6858000"/>
          </a:xfrm>
          <a:prstGeom prst="rect">
            <a:avLst/>
          </a:prstGeom>
        </p:spPr>
      </p:pic>
    </p:spTree>
    <p:extLst>
      <p:ext uri="{BB962C8B-B14F-4D97-AF65-F5344CB8AC3E}">
        <p14:creationId xmlns:p14="http://schemas.microsoft.com/office/powerpoint/2010/main" val="4228047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49192-9498-864E-9859-F0013579C205}"/>
              </a:ext>
            </a:extLst>
          </p:cNvPr>
          <p:cNvSpPr>
            <a:spLocks noGrp="1"/>
          </p:cNvSpPr>
          <p:nvPr>
            <p:ph type="title"/>
          </p:nvPr>
        </p:nvSpPr>
        <p:spPr/>
        <p:txBody>
          <a:bodyPr/>
          <a:lstStyle/>
          <a:p>
            <a:r>
              <a:rPr lang="en-AU" dirty="0">
                <a:latin typeface="Powderfinger Type" panose="02020709070000000403" pitchFamily="49" charset="77"/>
              </a:rPr>
              <a:t>What’s the problem?</a:t>
            </a:r>
          </a:p>
        </p:txBody>
      </p:sp>
      <p:sp>
        <p:nvSpPr>
          <p:cNvPr id="3" name="Content Placeholder 2">
            <a:extLst>
              <a:ext uri="{FF2B5EF4-FFF2-40B4-BE49-F238E27FC236}">
                <a16:creationId xmlns:a16="http://schemas.microsoft.com/office/drawing/2014/main" id="{8C0C3864-B41B-AC47-81BA-672465DE509B}"/>
              </a:ext>
            </a:extLst>
          </p:cNvPr>
          <p:cNvSpPr>
            <a:spLocks noGrp="1"/>
          </p:cNvSpPr>
          <p:nvPr>
            <p:ph idx="1"/>
          </p:nvPr>
        </p:nvSpPr>
        <p:spPr/>
        <p:txBody>
          <a:bodyPr/>
          <a:lstStyle/>
          <a:p>
            <a:pPr marL="0" indent="0">
              <a:buNone/>
            </a:pPr>
            <a:r>
              <a:rPr lang="en-AU" dirty="0"/>
              <a:t>Is it that these enterprises are:</a:t>
            </a:r>
          </a:p>
          <a:p>
            <a:pPr lvl="1"/>
            <a:r>
              <a:rPr lang="en-AU" dirty="0"/>
              <a:t>so big?</a:t>
            </a:r>
          </a:p>
          <a:p>
            <a:pPr lvl="1"/>
            <a:r>
              <a:rPr lang="en-AU" dirty="0"/>
              <a:t>exploitative of their workers?</a:t>
            </a:r>
          </a:p>
          <a:p>
            <a:pPr lvl="1"/>
            <a:r>
              <a:rPr lang="en-AU" dirty="0"/>
              <a:t>distorting markets?</a:t>
            </a:r>
          </a:p>
          <a:p>
            <a:pPr lvl="1"/>
            <a:r>
              <a:rPr lang="en-AU" dirty="0"/>
              <a:t>extracting monopoly rentals from consumers?</a:t>
            </a:r>
          </a:p>
          <a:p>
            <a:pPr lvl="1"/>
            <a:r>
              <a:rPr lang="en-AU" dirty="0"/>
              <a:t>not providing consumers what they want?</a:t>
            </a:r>
          </a:p>
          <a:p>
            <a:pPr lvl="1"/>
            <a:endParaRPr lang="en-AU" dirty="0"/>
          </a:p>
          <a:p>
            <a:r>
              <a:rPr lang="en-AU" dirty="0"/>
              <a:t>No – its none of these …</a:t>
            </a:r>
          </a:p>
          <a:p>
            <a:pPr lvl="1"/>
            <a:endParaRPr lang="en-AU" dirty="0"/>
          </a:p>
          <a:p>
            <a:endParaRPr lang="en-AU" dirty="0"/>
          </a:p>
          <a:p>
            <a:pPr lvl="1"/>
            <a:endParaRPr lang="en-AU" dirty="0"/>
          </a:p>
        </p:txBody>
      </p:sp>
      <p:sp>
        <p:nvSpPr>
          <p:cNvPr id="4" name="Slide Number Placeholder 3">
            <a:extLst>
              <a:ext uri="{FF2B5EF4-FFF2-40B4-BE49-F238E27FC236}">
                <a16:creationId xmlns:a16="http://schemas.microsoft.com/office/drawing/2014/main" id="{34BF5EAC-3DB4-BF49-A370-5E4909194012}"/>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53</a:t>
            </a:fld>
            <a:endParaRPr lang="en-AU" kern="0" dirty="0"/>
          </a:p>
        </p:txBody>
      </p:sp>
    </p:spTree>
    <p:extLst>
      <p:ext uri="{BB962C8B-B14F-4D97-AF65-F5344CB8AC3E}">
        <p14:creationId xmlns:p14="http://schemas.microsoft.com/office/powerpoint/2010/main" val="26190688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1FBC-DE67-994E-8DFD-5714C5281E26}"/>
              </a:ext>
            </a:extLst>
          </p:cNvPr>
          <p:cNvSpPr>
            <a:spLocks noGrp="1"/>
          </p:cNvSpPr>
          <p:nvPr>
            <p:ph type="title"/>
          </p:nvPr>
        </p:nvSpPr>
        <p:spPr>
          <a:xfrm>
            <a:off x="527381" y="183224"/>
            <a:ext cx="10515600" cy="1325563"/>
          </a:xfrm>
        </p:spPr>
        <p:txBody>
          <a:bodyPr/>
          <a:lstStyle/>
          <a:p>
            <a:r>
              <a:rPr lang="en-AU" dirty="0">
                <a:latin typeface="Powderfinger Type" panose="02020709070000000403" pitchFamily="49" charset="77"/>
              </a:rPr>
              <a:t>It’s actually giving us what we want!</a:t>
            </a:r>
          </a:p>
        </p:txBody>
      </p:sp>
      <p:sp>
        <p:nvSpPr>
          <p:cNvPr id="3" name="Content Placeholder 2">
            <a:extLst>
              <a:ext uri="{FF2B5EF4-FFF2-40B4-BE49-F238E27FC236}">
                <a16:creationId xmlns:a16="http://schemas.microsoft.com/office/drawing/2014/main" id="{42592A6E-235A-6B4D-9DC1-B1BC4BC03822}"/>
              </a:ext>
            </a:extLst>
          </p:cNvPr>
          <p:cNvSpPr>
            <a:spLocks noGrp="1"/>
          </p:cNvSpPr>
          <p:nvPr>
            <p:ph idx="1"/>
          </p:nvPr>
        </p:nvSpPr>
        <p:spPr>
          <a:xfrm>
            <a:off x="931178" y="1508787"/>
            <a:ext cx="10733441" cy="4565103"/>
          </a:xfrm>
        </p:spPr>
        <p:txBody>
          <a:bodyPr>
            <a:normAutofit/>
          </a:bodyPr>
          <a:lstStyle/>
          <a:p>
            <a:r>
              <a:rPr lang="en-AU" sz="2667" dirty="0"/>
              <a:t>It seems that these enterprises have focussed very sharply on giving users precisely what they want</a:t>
            </a:r>
          </a:p>
          <a:p>
            <a:r>
              <a:rPr lang="en-AU" sz="2667" dirty="0"/>
              <a:t>The ability to customise a solution to a market of 1 and still bring economies of scale to that market underlies their success</a:t>
            </a:r>
          </a:p>
          <a:p>
            <a:r>
              <a:rPr lang="en-AU" sz="2667" dirty="0"/>
              <a:t>So we all use these services – because they work for us!</a:t>
            </a:r>
          </a:p>
        </p:txBody>
      </p:sp>
      <p:sp>
        <p:nvSpPr>
          <p:cNvPr id="4" name="Slide Number Placeholder 3">
            <a:extLst>
              <a:ext uri="{FF2B5EF4-FFF2-40B4-BE49-F238E27FC236}">
                <a16:creationId xmlns:a16="http://schemas.microsoft.com/office/drawing/2014/main" id="{3108D2B3-4F28-3C43-86D3-47CD05EED9DA}"/>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54</a:t>
            </a:fld>
            <a:endParaRPr lang="en-AU" kern="0" dirty="0"/>
          </a:p>
        </p:txBody>
      </p:sp>
    </p:spTree>
    <p:extLst>
      <p:ext uri="{BB962C8B-B14F-4D97-AF65-F5344CB8AC3E}">
        <p14:creationId xmlns:p14="http://schemas.microsoft.com/office/powerpoint/2010/main" val="1231195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6ECA-ED86-5E4F-9265-3285BE71273D}"/>
              </a:ext>
            </a:extLst>
          </p:cNvPr>
          <p:cNvSpPr>
            <a:spLocks noGrp="1"/>
          </p:cNvSpPr>
          <p:nvPr>
            <p:ph type="title"/>
          </p:nvPr>
        </p:nvSpPr>
        <p:spPr/>
        <p:txBody>
          <a:bodyPr/>
          <a:lstStyle/>
          <a:p>
            <a:r>
              <a:rPr lang="en-AU" dirty="0">
                <a:latin typeface="Powderfinger Type" panose="02020709070000000403" pitchFamily="49" charset="77"/>
              </a:rPr>
              <a:t>But there are side-effects</a:t>
            </a:r>
          </a:p>
        </p:txBody>
      </p:sp>
      <p:sp>
        <p:nvSpPr>
          <p:cNvPr id="3" name="Content Placeholder 2">
            <a:extLst>
              <a:ext uri="{FF2B5EF4-FFF2-40B4-BE49-F238E27FC236}">
                <a16:creationId xmlns:a16="http://schemas.microsoft.com/office/drawing/2014/main" id="{ECB96D54-4536-D44F-B2E3-1BA8AD384188}"/>
              </a:ext>
            </a:extLst>
          </p:cNvPr>
          <p:cNvSpPr>
            <a:spLocks noGrp="1"/>
          </p:cNvSpPr>
          <p:nvPr>
            <p:ph idx="1"/>
          </p:nvPr>
        </p:nvSpPr>
        <p:spPr/>
        <p:txBody>
          <a:bodyPr/>
          <a:lstStyle/>
          <a:p>
            <a:r>
              <a:rPr lang="en-AU" dirty="0"/>
              <a:t>In order to understand what each consumer wants, the service provider needs to understand the consumer</a:t>
            </a:r>
          </a:p>
          <a:p>
            <a:r>
              <a:rPr lang="en-AU" dirty="0"/>
              <a:t>Which brings us to…</a:t>
            </a:r>
          </a:p>
        </p:txBody>
      </p:sp>
      <p:sp>
        <p:nvSpPr>
          <p:cNvPr id="4" name="Slide Number Placeholder 3">
            <a:extLst>
              <a:ext uri="{FF2B5EF4-FFF2-40B4-BE49-F238E27FC236}">
                <a16:creationId xmlns:a16="http://schemas.microsoft.com/office/drawing/2014/main" id="{65EC525A-CB0C-F145-AF9C-278934078C4E}"/>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55</a:t>
            </a:fld>
            <a:endParaRPr lang="en-AU" kern="0" dirty="0"/>
          </a:p>
        </p:txBody>
      </p:sp>
    </p:spTree>
    <p:extLst>
      <p:ext uri="{BB962C8B-B14F-4D97-AF65-F5344CB8AC3E}">
        <p14:creationId xmlns:p14="http://schemas.microsoft.com/office/powerpoint/2010/main" val="2164793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FC3E-9821-C343-A2BA-BC1C12D948FF}"/>
              </a:ext>
            </a:extLst>
          </p:cNvPr>
          <p:cNvSpPr>
            <a:spLocks noGrp="1"/>
          </p:cNvSpPr>
          <p:nvPr>
            <p:ph type="title"/>
          </p:nvPr>
        </p:nvSpPr>
        <p:spPr/>
        <p:txBody>
          <a:bodyPr/>
          <a:lstStyle/>
          <a:p>
            <a:r>
              <a:rPr lang="en-AU" dirty="0">
                <a:latin typeface="Powderfinger Type" panose="02020709070000000403" pitchFamily="49" charset="77"/>
              </a:rPr>
              <a:t>Surveillance Capitalism</a:t>
            </a:r>
          </a:p>
        </p:txBody>
      </p:sp>
      <p:sp>
        <p:nvSpPr>
          <p:cNvPr id="3" name="Content Placeholder 2">
            <a:extLst>
              <a:ext uri="{FF2B5EF4-FFF2-40B4-BE49-F238E27FC236}">
                <a16:creationId xmlns:a16="http://schemas.microsoft.com/office/drawing/2014/main" id="{8EA51B79-99DE-8747-ADCE-B876FC94FD11}"/>
              </a:ext>
            </a:extLst>
          </p:cNvPr>
          <p:cNvSpPr>
            <a:spLocks noGrp="1"/>
          </p:cNvSpPr>
          <p:nvPr>
            <p:ph idx="1"/>
          </p:nvPr>
        </p:nvSpPr>
        <p:spPr>
          <a:xfrm>
            <a:off x="838200" y="1825625"/>
            <a:ext cx="6745448" cy="4351338"/>
          </a:xfrm>
        </p:spPr>
        <p:txBody>
          <a:bodyPr>
            <a:normAutofit/>
          </a:bodyPr>
          <a:lstStyle/>
          <a:p>
            <a:r>
              <a:rPr lang="en-AU" dirty="0"/>
              <a:t>Much of the wealth and impact of these activities is built upon a foundation of aggregation of individual user behaviour and construction of personal profiles</a:t>
            </a:r>
          </a:p>
          <a:p>
            <a:r>
              <a:rPr lang="en-AU" dirty="0"/>
              <a:t>It also has benefitted from a cavalier attitude towards data security and privacy concerns and the absence of regulatory imposts that attempt to safeguard some basic common aspects of personal privacy</a:t>
            </a:r>
          </a:p>
          <a:p>
            <a:endParaRPr lang="en-AU" dirty="0"/>
          </a:p>
        </p:txBody>
      </p:sp>
      <p:sp>
        <p:nvSpPr>
          <p:cNvPr id="4" name="Slide Number Placeholder 3">
            <a:extLst>
              <a:ext uri="{FF2B5EF4-FFF2-40B4-BE49-F238E27FC236}">
                <a16:creationId xmlns:a16="http://schemas.microsoft.com/office/drawing/2014/main" id="{622BB02F-F684-0346-B1FC-BC18173E60E8}"/>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56</a:t>
            </a:fld>
            <a:endParaRPr lang="en-AU" kern="0" dirty="0"/>
          </a:p>
        </p:txBody>
      </p:sp>
      <p:pic>
        <p:nvPicPr>
          <p:cNvPr id="5" name="Picture 4" descr="spies-banksy.jpg">
            <a:extLst>
              <a:ext uri="{FF2B5EF4-FFF2-40B4-BE49-F238E27FC236}">
                <a16:creationId xmlns:a16="http://schemas.microsoft.com/office/drawing/2014/main" id="{A7F59A18-D156-E748-865C-B94F417A1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874" y="1690688"/>
            <a:ext cx="4351338" cy="4351338"/>
          </a:xfrm>
          <a:prstGeom prst="rect">
            <a:avLst/>
          </a:prstGeom>
        </p:spPr>
      </p:pic>
    </p:spTree>
    <p:extLst>
      <p:ext uri="{BB962C8B-B14F-4D97-AF65-F5344CB8AC3E}">
        <p14:creationId xmlns:p14="http://schemas.microsoft.com/office/powerpoint/2010/main" val="2434953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panose="02020709070000000403" pitchFamily="49" charset="77"/>
              </a:rPr>
              <a:t>Is this what we want?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793" y="1516093"/>
            <a:ext cx="8001000" cy="4937385"/>
          </a:xfrm>
          <a:prstGeom prst="rect">
            <a:avLst/>
          </a:prstGeom>
        </p:spPr>
      </p:pic>
    </p:spTree>
    <p:extLst>
      <p:ext uri="{BB962C8B-B14F-4D97-AF65-F5344CB8AC3E}">
        <p14:creationId xmlns:p14="http://schemas.microsoft.com/office/powerpoint/2010/main" val="3591777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panose="02020709070000000403" pitchFamily="49" charset="77"/>
              </a:rPr>
              <a:t>Is this what we want?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793" y="1516093"/>
            <a:ext cx="8001000" cy="49373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424" y="1"/>
            <a:ext cx="4076317" cy="5906729"/>
          </a:xfrm>
          <a:prstGeom prst="rect">
            <a:avLst/>
          </a:prstGeom>
        </p:spPr>
      </p:pic>
    </p:spTree>
    <p:extLst>
      <p:ext uri="{BB962C8B-B14F-4D97-AF65-F5344CB8AC3E}">
        <p14:creationId xmlns:p14="http://schemas.microsoft.com/office/powerpoint/2010/main" val="614272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panose="02020709070000000403" pitchFamily="49" charset="77"/>
              </a:rPr>
              <a:t>Is this what we want?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793" y="1516093"/>
            <a:ext cx="8001000" cy="49373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424" y="1"/>
            <a:ext cx="4076317" cy="5906729"/>
          </a:xfrm>
          <a:prstGeom prst="rect">
            <a:avLst/>
          </a:prstGeom>
        </p:spPr>
      </p:pic>
      <p:pic>
        <p:nvPicPr>
          <p:cNvPr id="6" name="Picture 5">
            <a:extLst>
              <a:ext uri="{FF2B5EF4-FFF2-40B4-BE49-F238E27FC236}">
                <a16:creationId xmlns:a16="http://schemas.microsoft.com/office/drawing/2014/main" id="{D896C4F2-8423-9E4D-BF41-3F9117B2FE71}"/>
              </a:ext>
            </a:extLst>
          </p:cNvPr>
          <p:cNvPicPr>
            <a:picLocks noChangeAspect="1"/>
          </p:cNvPicPr>
          <p:nvPr/>
        </p:nvPicPr>
        <p:blipFill>
          <a:blip r:embed="rId4"/>
          <a:stretch>
            <a:fillRect/>
          </a:stretch>
        </p:blipFill>
        <p:spPr>
          <a:xfrm>
            <a:off x="1434213" y="1697083"/>
            <a:ext cx="6668407" cy="4575403"/>
          </a:xfrm>
          <a:prstGeom prst="rect">
            <a:avLst/>
          </a:prstGeom>
        </p:spPr>
      </p:pic>
    </p:spTree>
    <p:extLst>
      <p:ext uri="{BB962C8B-B14F-4D97-AF65-F5344CB8AC3E}">
        <p14:creationId xmlns:p14="http://schemas.microsoft.com/office/powerpoint/2010/main" val="3638194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74C6A-B3FC-144D-A232-CB5694A22745}"/>
              </a:ext>
            </a:extLst>
          </p:cNvPr>
          <p:cNvSpPr>
            <a:spLocks noGrp="1"/>
          </p:cNvSpPr>
          <p:nvPr>
            <p:ph type="title"/>
          </p:nvPr>
        </p:nvSpPr>
        <p:spPr/>
        <p:txBody>
          <a:bodyPr/>
          <a:lstStyle/>
          <a:p>
            <a:r>
              <a:rPr lang="en-AU" dirty="0">
                <a:latin typeface="Powderfinger Type" panose="02020709070000000403" pitchFamily="49" charset="77"/>
              </a:rPr>
              <a:t>The Great Telegraph Boom</a:t>
            </a:r>
          </a:p>
        </p:txBody>
      </p:sp>
      <p:pic>
        <p:nvPicPr>
          <p:cNvPr id="4" name="Content Placeholder 3">
            <a:extLst>
              <a:ext uri="{FF2B5EF4-FFF2-40B4-BE49-F238E27FC236}">
                <a16:creationId xmlns:a16="http://schemas.microsoft.com/office/drawing/2014/main" id="{88BAE2E3-96E2-614C-A04E-C2B0B9E688DF}"/>
              </a:ext>
            </a:extLst>
          </p:cNvPr>
          <p:cNvPicPr>
            <a:picLocks noGrp="1" noChangeAspect="1"/>
          </p:cNvPicPr>
          <p:nvPr>
            <p:ph idx="1"/>
          </p:nvPr>
        </p:nvPicPr>
        <p:blipFill>
          <a:blip r:embed="rId2"/>
          <a:stretch>
            <a:fillRect/>
          </a:stretch>
        </p:blipFill>
        <p:spPr>
          <a:xfrm>
            <a:off x="6363254" y="1899766"/>
            <a:ext cx="5372022" cy="4351338"/>
          </a:xfrm>
          <a:prstGeom prst="rect">
            <a:avLst/>
          </a:prstGeom>
        </p:spPr>
      </p:pic>
      <p:sp>
        <p:nvSpPr>
          <p:cNvPr id="6" name="TextBox 5">
            <a:extLst>
              <a:ext uri="{FF2B5EF4-FFF2-40B4-BE49-F238E27FC236}">
                <a16:creationId xmlns:a16="http://schemas.microsoft.com/office/drawing/2014/main" id="{93559B20-6227-5B4F-BD2B-F0287CA61CA9}"/>
              </a:ext>
            </a:extLst>
          </p:cNvPr>
          <p:cNvSpPr txBox="1"/>
          <p:nvPr/>
        </p:nvSpPr>
        <p:spPr>
          <a:xfrm>
            <a:off x="456724" y="1690688"/>
            <a:ext cx="4990547" cy="5355312"/>
          </a:xfrm>
          <a:prstGeom prst="rect">
            <a:avLst/>
          </a:prstGeom>
          <a:noFill/>
        </p:spPr>
        <p:txBody>
          <a:bodyPr wrap="square" rtlCol="0">
            <a:spAutoFit/>
          </a:bodyPr>
          <a:lstStyle/>
          <a:p>
            <a:r>
              <a:rPr lang="en-AU" dirty="0"/>
              <a:t>The period from the 1850’s to the 1900 saw major investments in national and international telegraph cable systems</a:t>
            </a:r>
          </a:p>
          <a:p>
            <a:endParaRPr lang="en-AU" dirty="0"/>
          </a:p>
          <a:p>
            <a:r>
              <a:rPr lang="en-AU" dirty="0"/>
              <a:t>Most of the initial international  investment activity was from the UK – by 1982 British companies owned and operated two thirds of the world’s telegraph cables.</a:t>
            </a:r>
          </a:p>
          <a:p>
            <a:endParaRPr lang="en-AU" dirty="0"/>
          </a:p>
          <a:p>
            <a:r>
              <a:rPr lang="en-AU" dirty="0"/>
              <a:t>In the US newspapers expanded 5-fold in the period 1840 – 1860 as 50,000 miles of telegraph cable were installed</a:t>
            </a:r>
          </a:p>
          <a:p>
            <a:endParaRPr lang="en-AU" dirty="0"/>
          </a:p>
          <a:p>
            <a:r>
              <a:rPr lang="en-AU" dirty="0"/>
              <a:t>When combined with the railway this became a effective means for the projection of power and control – enterprises saw opportunities in extensive reach, creating private monopolies to complement the older state-sponsored monopolies</a:t>
            </a:r>
          </a:p>
          <a:p>
            <a:endParaRPr lang="en-AU" dirty="0"/>
          </a:p>
        </p:txBody>
      </p:sp>
    </p:spTree>
    <p:extLst>
      <p:ext uri="{BB962C8B-B14F-4D97-AF65-F5344CB8AC3E}">
        <p14:creationId xmlns:p14="http://schemas.microsoft.com/office/powerpoint/2010/main" val="11742498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panose="02020709070000000403" pitchFamily="49" charset="77"/>
              </a:rPr>
              <a:t>Is this what we want?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793" y="1516093"/>
            <a:ext cx="8001000" cy="49373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424" y="1"/>
            <a:ext cx="4076317" cy="5906729"/>
          </a:xfrm>
          <a:prstGeom prst="rect">
            <a:avLst/>
          </a:prstGeom>
        </p:spPr>
      </p:pic>
      <p:pic>
        <p:nvPicPr>
          <p:cNvPr id="6" name="Picture 5">
            <a:extLst>
              <a:ext uri="{FF2B5EF4-FFF2-40B4-BE49-F238E27FC236}">
                <a16:creationId xmlns:a16="http://schemas.microsoft.com/office/drawing/2014/main" id="{D896C4F2-8423-9E4D-BF41-3F9117B2FE71}"/>
              </a:ext>
            </a:extLst>
          </p:cNvPr>
          <p:cNvPicPr>
            <a:picLocks noChangeAspect="1"/>
          </p:cNvPicPr>
          <p:nvPr/>
        </p:nvPicPr>
        <p:blipFill>
          <a:blip r:embed="rId4"/>
          <a:stretch>
            <a:fillRect/>
          </a:stretch>
        </p:blipFill>
        <p:spPr>
          <a:xfrm>
            <a:off x="1434213" y="1697083"/>
            <a:ext cx="6668407" cy="4575403"/>
          </a:xfrm>
          <a:prstGeom prst="rect">
            <a:avLst/>
          </a:prstGeom>
        </p:spPr>
      </p:pic>
      <p:pic>
        <p:nvPicPr>
          <p:cNvPr id="7" name="Picture 6">
            <a:extLst>
              <a:ext uri="{FF2B5EF4-FFF2-40B4-BE49-F238E27FC236}">
                <a16:creationId xmlns:a16="http://schemas.microsoft.com/office/drawing/2014/main" id="{F554724F-0092-5F4D-8D36-106AD9CE55D2}"/>
              </a:ext>
            </a:extLst>
          </p:cNvPr>
          <p:cNvPicPr>
            <a:picLocks noChangeAspect="1"/>
          </p:cNvPicPr>
          <p:nvPr/>
        </p:nvPicPr>
        <p:blipFill>
          <a:blip r:embed="rId5"/>
          <a:stretch>
            <a:fillRect/>
          </a:stretch>
        </p:blipFill>
        <p:spPr>
          <a:xfrm>
            <a:off x="5928207" y="701324"/>
            <a:ext cx="6017986" cy="2708976"/>
          </a:xfrm>
          <a:prstGeom prst="rect">
            <a:avLst/>
          </a:prstGeom>
        </p:spPr>
      </p:pic>
    </p:spTree>
    <p:extLst>
      <p:ext uri="{BB962C8B-B14F-4D97-AF65-F5344CB8AC3E}">
        <p14:creationId xmlns:p14="http://schemas.microsoft.com/office/powerpoint/2010/main" val="39074756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DA4A-1739-4241-87B0-CFE8E3D510E9}"/>
              </a:ext>
            </a:extLst>
          </p:cNvPr>
          <p:cNvSpPr>
            <a:spLocks noGrp="1"/>
          </p:cNvSpPr>
          <p:nvPr>
            <p:ph type="title"/>
          </p:nvPr>
        </p:nvSpPr>
        <p:spPr/>
        <p:txBody>
          <a:bodyPr/>
          <a:lstStyle/>
          <a:p>
            <a:r>
              <a:rPr lang="en-AU" dirty="0">
                <a:latin typeface="Powderfinger Type" panose="02020709070000000403" pitchFamily="49" charset="77"/>
              </a:rPr>
              <a:t>What we might want </a:t>
            </a:r>
          </a:p>
        </p:txBody>
      </p:sp>
      <p:sp>
        <p:nvSpPr>
          <p:cNvPr id="3" name="Content Placeholder 2">
            <a:extLst>
              <a:ext uri="{FF2B5EF4-FFF2-40B4-BE49-F238E27FC236}">
                <a16:creationId xmlns:a16="http://schemas.microsoft.com/office/drawing/2014/main" id="{5746DF57-B14B-4045-9479-DC8CEF732DC9}"/>
              </a:ext>
            </a:extLst>
          </p:cNvPr>
          <p:cNvSpPr>
            <a:spLocks noGrp="1"/>
          </p:cNvSpPr>
          <p:nvPr>
            <p:ph idx="1"/>
          </p:nvPr>
        </p:nvSpPr>
        <p:spPr/>
        <p:txBody>
          <a:bodyPr/>
          <a:lstStyle/>
          <a:p>
            <a:pPr marL="0" indent="0">
              <a:buNone/>
            </a:pPr>
            <a:r>
              <a:rPr lang="en-AU" dirty="0"/>
              <a:t>There is a common view that this is a classic case of market failure</a:t>
            </a:r>
          </a:p>
          <a:p>
            <a:pPr marL="0" indent="0">
              <a:buNone/>
            </a:pPr>
            <a:r>
              <a:rPr lang="en-AU" dirty="0"/>
              <a:t>Markets don’t normally correct themselves in times of failure – normally the public sector is there to regulate behaviours in markets to protect the public interest</a:t>
            </a:r>
          </a:p>
          <a:p>
            <a:pPr marL="0" indent="0">
              <a:buNone/>
            </a:pPr>
            <a:endParaRPr lang="en-AU" dirty="0"/>
          </a:p>
        </p:txBody>
      </p:sp>
      <p:sp>
        <p:nvSpPr>
          <p:cNvPr id="4" name="Slide Number Placeholder 3">
            <a:extLst>
              <a:ext uri="{FF2B5EF4-FFF2-40B4-BE49-F238E27FC236}">
                <a16:creationId xmlns:a16="http://schemas.microsoft.com/office/drawing/2014/main" id="{8F39344A-9058-2148-BD77-1A33FD803CB6}"/>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61</a:t>
            </a:fld>
            <a:endParaRPr lang="en-AU" kern="0" dirty="0"/>
          </a:p>
        </p:txBody>
      </p:sp>
    </p:spTree>
    <p:extLst>
      <p:ext uri="{BB962C8B-B14F-4D97-AF65-F5344CB8AC3E}">
        <p14:creationId xmlns:p14="http://schemas.microsoft.com/office/powerpoint/2010/main" val="35122496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DA4A-1739-4241-87B0-CFE8E3D510E9}"/>
              </a:ext>
            </a:extLst>
          </p:cNvPr>
          <p:cNvSpPr>
            <a:spLocks noGrp="1"/>
          </p:cNvSpPr>
          <p:nvPr>
            <p:ph type="title"/>
          </p:nvPr>
        </p:nvSpPr>
        <p:spPr/>
        <p:txBody>
          <a:bodyPr>
            <a:normAutofit/>
          </a:bodyPr>
          <a:lstStyle/>
          <a:p>
            <a:r>
              <a:rPr lang="en-AU" dirty="0">
                <a:latin typeface="Powderfinger Type" panose="02020709070000000403" pitchFamily="49" charset="77"/>
              </a:rPr>
              <a:t>Some questions</a:t>
            </a:r>
          </a:p>
        </p:txBody>
      </p:sp>
      <p:sp>
        <p:nvSpPr>
          <p:cNvPr id="3" name="Content Placeholder 2">
            <a:extLst>
              <a:ext uri="{FF2B5EF4-FFF2-40B4-BE49-F238E27FC236}">
                <a16:creationId xmlns:a16="http://schemas.microsoft.com/office/drawing/2014/main" id="{5746DF57-B14B-4045-9479-DC8CEF732DC9}"/>
              </a:ext>
            </a:extLst>
          </p:cNvPr>
          <p:cNvSpPr>
            <a:spLocks noGrp="1"/>
          </p:cNvSpPr>
          <p:nvPr>
            <p:ph idx="1"/>
          </p:nvPr>
        </p:nvSpPr>
        <p:spPr>
          <a:xfrm>
            <a:off x="815414" y="1508787"/>
            <a:ext cx="10124761" cy="4565103"/>
          </a:xfrm>
        </p:spPr>
        <p:txBody>
          <a:bodyPr/>
          <a:lstStyle/>
          <a:p>
            <a:pPr marL="0" indent="0">
              <a:buNone/>
            </a:pPr>
            <a:r>
              <a:rPr lang="en-AU" dirty="0"/>
              <a:t>An effective regulatory regime should be able to provide clear answers to these questions:</a:t>
            </a:r>
          </a:p>
          <a:p>
            <a:pPr lvl="1"/>
            <a:r>
              <a:rPr lang="en-AU" dirty="0"/>
              <a:t>Who owns my personal profile data?</a:t>
            </a:r>
          </a:p>
          <a:p>
            <a:pPr lvl="1"/>
            <a:r>
              <a:rPr lang="en-AU" dirty="0"/>
              <a:t>Where is it stored?</a:t>
            </a:r>
          </a:p>
          <a:p>
            <a:pPr lvl="1"/>
            <a:r>
              <a:rPr lang="en-AU" dirty="0"/>
              <a:t>What regulatory regime protects it?</a:t>
            </a:r>
          </a:p>
          <a:p>
            <a:pPr lvl="1"/>
            <a:r>
              <a:rPr lang="en-AU" dirty="0"/>
              <a:t>Should I be informed when my profile is sold?</a:t>
            </a:r>
          </a:p>
          <a:p>
            <a:pPr lvl="1"/>
            <a:r>
              <a:rPr lang="en-AU" dirty="0"/>
              <a:t>Do I have an informed valuation of my personal profile?</a:t>
            </a:r>
          </a:p>
          <a:p>
            <a:pPr lvl="1"/>
            <a:r>
              <a:rPr lang="en-AU" dirty="0"/>
              <a:t>Who is at fault if my personal data is leaked?</a:t>
            </a:r>
          </a:p>
          <a:p>
            <a:endParaRPr lang="en-AU" dirty="0"/>
          </a:p>
        </p:txBody>
      </p:sp>
      <p:sp>
        <p:nvSpPr>
          <p:cNvPr id="4" name="Slide Number Placeholder 3">
            <a:extLst>
              <a:ext uri="{FF2B5EF4-FFF2-40B4-BE49-F238E27FC236}">
                <a16:creationId xmlns:a16="http://schemas.microsoft.com/office/drawing/2014/main" id="{8F39344A-9058-2148-BD77-1A33FD803CB6}"/>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62</a:t>
            </a:fld>
            <a:endParaRPr lang="en-AU" kern="0" dirty="0"/>
          </a:p>
        </p:txBody>
      </p:sp>
    </p:spTree>
    <p:extLst>
      <p:ext uri="{BB962C8B-B14F-4D97-AF65-F5344CB8AC3E}">
        <p14:creationId xmlns:p14="http://schemas.microsoft.com/office/powerpoint/2010/main" val="4281727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latin typeface="Powderfinger Type" panose="02020709070000000403" pitchFamily="49" charset="77"/>
              </a:rPr>
              <a:t>Where are we?</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p:txBody>
          <a:bodyPr>
            <a:normAutofit/>
          </a:bodyPr>
          <a:lstStyle/>
          <a:p>
            <a:pPr marL="0" indent="0">
              <a:buNone/>
            </a:pPr>
            <a:r>
              <a:rPr lang="en-AU" dirty="0"/>
              <a:t>Its clear we’re not in Kansas any more</a:t>
            </a:r>
          </a:p>
          <a:p>
            <a:pPr marL="0" indent="0">
              <a:buNone/>
            </a:pPr>
            <a:r>
              <a:rPr lang="en-AU" dirty="0"/>
              <a:t>And whatever the Internet may be, it’s not a telephone network for computers</a:t>
            </a:r>
          </a:p>
          <a:p>
            <a:pPr marL="0" indent="0">
              <a:buNone/>
            </a:pPr>
            <a:r>
              <a:rPr lang="en-AU" dirty="0"/>
              <a:t>Its now a platform of the projection of unprecedented power across the entire landscape of human activity by a small clique of savvy operators</a:t>
            </a:r>
          </a:p>
          <a:p>
            <a:pPr marL="0" indent="0">
              <a:buNone/>
            </a:pPr>
            <a:endParaRPr lang="en-AU" dirty="0"/>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63</a:t>
            </a:fld>
            <a:endParaRPr lang="en-AU" kern="0" dirty="0"/>
          </a:p>
        </p:txBody>
      </p:sp>
    </p:spTree>
    <p:extLst>
      <p:ext uri="{BB962C8B-B14F-4D97-AF65-F5344CB8AC3E}">
        <p14:creationId xmlns:p14="http://schemas.microsoft.com/office/powerpoint/2010/main" val="903503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latin typeface="Powderfinger Type" panose="02020709070000000403" pitchFamily="49" charset="77"/>
              </a:rPr>
              <a:t>Where are we?</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p:txBody>
          <a:bodyPr>
            <a:normAutofit/>
          </a:bodyPr>
          <a:lstStyle/>
          <a:p>
            <a:r>
              <a:rPr lang="en-AU" dirty="0"/>
              <a:t>We are now communicating with a computer-mediated environment rather than with each other</a:t>
            </a:r>
          </a:p>
          <a:p>
            <a:r>
              <a:rPr lang="en-AU" dirty="0"/>
              <a:t>The network itself is largely incidental to this evolving story, and this is not really about the Internet any more</a:t>
            </a:r>
          </a:p>
          <a:p>
            <a:r>
              <a:rPr lang="en-AU" dirty="0"/>
              <a:t>It’s about a set of revolutionary social changes on a par with the industrial revolution that have been triggered by abundant computing, storage and comms</a:t>
            </a:r>
          </a:p>
          <a:p>
            <a:r>
              <a:rPr lang="en-AU" dirty="0"/>
              <a:t>And its dominated by a very small cartel of monopolists</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64</a:t>
            </a:fld>
            <a:endParaRPr lang="en-AU" kern="0" dirty="0"/>
          </a:p>
        </p:txBody>
      </p:sp>
    </p:spTree>
    <p:extLst>
      <p:ext uri="{BB962C8B-B14F-4D97-AF65-F5344CB8AC3E}">
        <p14:creationId xmlns:p14="http://schemas.microsoft.com/office/powerpoint/2010/main" val="37718656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latin typeface="Powderfinger Type" panose="02020709070000000403" pitchFamily="49" charset="77"/>
              </a:rPr>
              <a:t>Where are we?</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838200" y="1842558"/>
            <a:ext cx="10515600" cy="4351338"/>
          </a:xfrm>
        </p:spPr>
        <p:txBody>
          <a:bodyPr>
            <a:normAutofit/>
          </a:bodyPr>
          <a:lstStyle/>
          <a:p>
            <a:r>
              <a:rPr lang="en-AU" dirty="0"/>
              <a:t>We are now communicating with a computer-mediated environment rather than with each other</a:t>
            </a:r>
          </a:p>
          <a:p>
            <a:r>
              <a:rPr lang="en-AU" dirty="0"/>
              <a:t>The network itself is largely incidental to this evolving story, and this is not really about the Internet any more</a:t>
            </a:r>
          </a:p>
          <a:p>
            <a:r>
              <a:rPr lang="en-AU" dirty="0"/>
              <a:t>It’s about a set of revolutionary social changes on a par with the industrial revolution that have been triggered by abundant computing, storage and comms</a:t>
            </a:r>
          </a:p>
          <a:p>
            <a:r>
              <a:rPr lang="en-AU" dirty="0"/>
              <a:t>And its dominated by a very small cartel of monopolists</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65</a:t>
            </a:fld>
            <a:endParaRPr lang="en-AU" kern="0" dirty="0"/>
          </a:p>
        </p:txBody>
      </p:sp>
      <p:sp>
        <p:nvSpPr>
          <p:cNvPr id="5" name="Rectangle 4">
            <a:extLst>
              <a:ext uri="{FF2B5EF4-FFF2-40B4-BE49-F238E27FC236}">
                <a16:creationId xmlns:a16="http://schemas.microsoft.com/office/drawing/2014/main" id="{9DA17CF9-2CB6-D54E-9188-A400B36F4BE6}"/>
              </a:ext>
            </a:extLst>
          </p:cNvPr>
          <p:cNvSpPr/>
          <p:nvPr/>
        </p:nvSpPr>
        <p:spPr>
          <a:xfrm rot="21380151">
            <a:off x="1016389" y="2549951"/>
            <a:ext cx="10129115" cy="1384995"/>
          </a:xfrm>
          <a:prstGeom prst="rect">
            <a:avLst/>
          </a:prstGeom>
          <a:solidFill>
            <a:schemeClr val="bg1"/>
          </a:solidFill>
        </p:spPr>
        <p:txBody>
          <a:bodyPr wrap="square">
            <a:spAutoFit/>
          </a:bodyPr>
          <a:lstStyle/>
          <a:p>
            <a:r>
              <a:rPr lang="en-AU" sz="2800" dirty="0">
                <a:latin typeface="AhnbergHand" pitchFamily="2" charset="0"/>
              </a:rPr>
              <a:t>“Every monopoly and all exclusive privileges are granted only at the expense of the public interest”</a:t>
            </a:r>
          </a:p>
          <a:p>
            <a:r>
              <a:rPr lang="en-AU" sz="2800" dirty="0">
                <a:latin typeface="AhnbergHand" pitchFamily="2" charset="0"/>
              </a:rPr>
              <a:t>Andrew Jackson, 1830</a:t>
            </a:r>
          </a:p>
        </p:txBody>
      </p:sp>
      <p:pic>
        <p:nvPicPr>
          <p:cNvPr id="6" name="Picture 5">
            <a:extLst>
              <a:ext uri="{FF2B5EF4-FFF2-40B4-BE49-F238E27FC236}">
                <a16:creationId xmlns:a16="http://schemas.microsoft.com/office/drawing/2014/main" id="{1664CBA5-34EE-8949-8BDC-D5654920ED31}"/>
              </a:ext>
            </a:extLst>
          </p:cNvPr>
          <p:cNvPicPr>
            <a:picLocks noChangeAspect="1"/>
          </p:cNvPicPr>
          <p:nvPr/>
        </p:nvPicPr>
        <p:blipFill>
          <a:blip r:embed="rId2"/>
          <a:stretch>
            <a:fillRect/>
          </a:stretch>
        </p:blipFill>
        <p:spPr>
          <a:xfrm rot="21286149">
            <a:off x="5464725" y="3589066"/>
            <a:ext cx="3581400" cy="1532043"/>
          </a:xfrm>
          <a:prstGeom prst="rect">
            <a:avLst/>
          </a:prstGeom>
        </p:spPr>
      </p:pic>
    </p:spTree>
    <p:extLst>
      <p:ext uri="{BB962C8B-B14F-4D97-AF65-F5344CB8AC3E}">
        <p14:creationId xmlns:p14="http://schemas.microsoft.com/office/powerpoint/2010/main" val="13668255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latin typeface="Powderfinger Type" panose="02020709070000000403" pitchFamily="49" charset="77"/>
              </a:rPr>
              <a:t>Where are we?</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838200" y="1842558"/>
            <a:ext cx="10515600" cy="4351338"/>
          </a:xfrm>
        </p:spPr>
        <p:txBody>
          <a:bodyPr>
            <a:normAutofit/>
          </a:bodyPr>
          <a:lstStyle/>
          <a:p>
            <a:r>
              <a:rPr lang="en-AU" dirty="0"/>
              <a:t>We are now communicating with a computer-mediated environment rather than with each other</a:t>
            </a:r>
          </a:p>
          <a:p>
            <a:r>
              <a:rPr lang="en-AU" dirty="0"/>
              <a:t>The network itself is largely incidental to this evolving story, and this is not really about the Internet any more</a:t>
            </a:r>
          </a:p>
          <a:p>
            <a:r>
              <a:rPr lang="en-AU" dirty="0"/>
              <a:t>It’s about a set of revolutionary social changes on a par with the industrial revolution that have been triggered by abundant computing, storage and comms</a:t>
            </a:r>
          </a:p>
          <a:p>
            <a:r>
              <a:rPr lang="en-AU" dirty="0"/>
              <a:t>And its dominated by a very small cartel of monopolists</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66</a:t>
            </a:fld>
            <a:endParaRPr lang="en-AU" kern="0" dirty="0"/>
          </a:p>
        </p:txBody>
      </p:sp>
      <p:sp>
        <p:nvSpPr>
          <p:cNvPr id="5" name="Rectangle 4">
            <a:extLst>
              <a:ext uri="{FF2B5EF4-FFF2-40B4-BE49-F238E27FC236}">
                <a16:creationId xmlns:a16="http://schemas.microsoft.com/office/drawing/2014/main" id="{9DA17CF9-2CB6-D54E-9188-A400B36F4BE6}"/>
              </a:ext>
            </a:extLst>
          </p:cNvPr>
          <p:cNvSpPr/>
          <p:nvPr/>
        </p:nvSpPr>
        <p:spPr>
          <a:xfrm rot="21380151">
            <a:off x="1016389" y="2549951"/>
            <a:ext cx="10129115" cy="1384995"/>
          </a:xfrm>
          <a:prstGeom prst="rect">
            <a:avLst/>
          </a:prstGeom>
          <a:solidFill>
            <a:schemeClr val="bg1"/>
          </a:solidFill>
        </p:spPr>
        <p:txBody>
          <a:bodyPr wrap="square">
            <a:spAutoFit/>
          </a:bodyPr>
          <a:lstStyle/>
          <a:p>
            <a:r>
              <a:rPr lang="en-AU" sz="2800" dirty="0">
                <a:latin typeface="AhnbergHand" pitchFamily="2" charset="0"/>
              </a:rPr>
              <a:t>“Every monopoly and all exclusive privileges are granted only at the expense of the public interest”</a:t>
            </a:r>
          </a:p>
          <a:p>
            <a:r>
              <a:rPr lang="en-AU" sz="2800" dirty="0">
                <a:latin typeface="AhnbergHand" pitchFamily="2" charset="0"/>
              </a:rPr>
              <a:t>Andrew Jackson, 1830</a:t>
            </a:r>
          </a:p>
        </p:txBody>
      </p:sp>
      <p:pic>
        <p:nvPicPr>
          <p:cNvPr id="6" name="Picture 5">
            <a:extLst>
              <a:ext uri="{FF2B5EF4-FFF2-40B4-BE49-F238E27FC236}">
                <a16:creationId xmlns:a16="http://schemas.microsoft.com/office/drawing/2014/main" id="{1664CBA5-34EE-8949-8BDC-D5654920ED31}"/>
              </a:ext>
            </a:extLst>
          </p:cNvPr>
          <p:cNvPicPr>
            <a:picLocks noChangeAspect="1"/>
          </p:cNvPicPr>
          <p:nvPr/>
        </p:nvPicPr>
        <p:blipFill>
          <a:blip r:embed="rId2"/>
          <a:stretch>
            <a:fillRect/>
          </a:stretch>
        </p:blipFill>
        <p:spPr>
          <a:xfrm rot="21286149">
            <a:off x="5464725" y="3589066"/>
            <a:ext cx="3581400" cy="1532043"/>
          </a:xfrm>
          <a:prstGeom prst="rect">
            <a:avLst/>
          </a:prstGeom>
        </p:spPr>
      </p:pic>
      <p:sp>
        <p:nvSpPr>
          <p:cNvPr id="7" name="TextBox 6">
            <a:extLst>
              <a:ext uri="{FF2B5EF4-FFF2-40B4-BE49-F238E27FC236}">
                <a16:creationId xmlns:a16="http://schemas.microsoft.com/office/drawing/2014/main" id="{9A9B19CD-D72B-4141-ACCE-72575961FA71}"/>
              </a:ext>
            </a:extLst>
          </p:cNvPr>
          <p:cNvSpPr txBox="1"/>
          <p:nvPr/>
        </p:nvSpPr>
        <p:spPr>
          <a:xfrm rot="203270">
            <a:off x="767020" y="2967658"/>
            <a:ext cx="9270648" cy="1261884"/>
          </a:xfrm>
          <a:prstGeom prst="rect">
            <a:avLst/>
          </a:prstGeom>
          <a:solidFill>
            <a:schemeClr val="bg1"/>
          </a:solidFill>
        </p:spPr>
        <p:txBody>
          <a:bodyPr wrap="square" rtlCol="0">
            <a:spAutoFit/>
          </a:bodyPr>
          <a:lstStyle/>
          <a:p>
            <a:r>
              <a:rPr lang="en-AU" sz="2400" dirty="0">
                <a:solidFill>
                  <a:srgbClr val="C00000"/>
                </a:solidFill>
                <a:latin typeface="AhnbergHand" pitchFamily="2" charset="0"/>
              </a:rPr>
              <a:t>Government by organised money is just as dangerous as government by organised mob</a:t>
            </a:r>
          </a:p>
          <a:p>
            <a:r>
              <a:rPr lang="en-AU" sz="2400" dirty="0">
                <a:solidFill>
                  <a:srgbClr val="C00000"/>
                </a:solidFill>
                <a:latin typeface="AhnbergHand" pitchFamily="2" charset="0"/>
              </a:rPr>
              <a:t>Franklin D </a:t>
            </a:r>
            <a:r>
              <a:rPr lang="en-AU" sz="2800" dirty="0">
                <a:solidFill>
                  <a:srgbClr val="C00000"/>
                </a:solidFill>
                <a:latin typeface="AhnbergHand" pitchFamily="2" charset="0"/>
              </a:rPr>
              <a:t>Roosevelt</a:t>
            </a:r>
            <a:r>
              <a:rPr lang="en-AU" sz="2400" dirty="0">
                <a:solidFill>
                  <a:srgbClr val="C00000"/>
                </a:solidFill>
                <a:latin typeface="AhnbergHand" pitchFamily="2" charset="0"/>
              </a:rPr>
              <a:t>, 1936</a:t>
            </a:r>
            <a:endParaRPr lang="en-AU" dirty="0">
              <a:solidFill>
                <a:srgbClr val="C00000"/>
              </a:solidFill>
              <a:latin typeface="AhnbergHand" pitchFamily="2" charset="0"/>
            </a:endParaRPr>
          </a:p>
        </p:txBody>
      </p:sp>
    </p:spTree>
    <p:extLst>
      <p:ext uri="{BB962C8B-B14F-4D97-AF65-F5344CB8AC3E}">
        <p14:creationId xmlns:p14="http://schemas.microsoft.com/office/powerpoint/2010/main" val="6112537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EFAD5-9231-F946-BB9A-0D2844DBCB1F}"/>
              </a:ext>
            </a:extLst>
          </p:cNvPr>
          <p:cNvSpPr>
            <a:spLocks noGrp="1"/>
          </p:cNvSpPr>
          <p:nvPr>
            <p:ph type="title"/>
          </p:nvPr>
        </p:nvSpPr>
        <p:spPr/>
        <p:txBody>
          <a:bodyPr/>
          <a:lstStyle/>
          <a:p>
            <a:r>
              <a:rPr lang="en-AU" dirty="0">
                <a:latin typeface="Powderfinger Type" panose="02020709070000000403" pitchFamily="49" charset="77"/>
              </a:rPr>
              <a:t>Maybe its worse than that</a:t>
            </a:r>
          </a:p>
        </p:txBody>
      </p:sp>
      <p:sp>
        <p:nvSpPr>
          <p:cNvPr id="3" name="Content Placeholder 2">
            <a:extLst>
              <a:ext uri="{FF2B5EF4-FFF2-40B4-BE49-F238E27FC236}">
                <a16:creationId xmlns:a16="http://schemas.microsoft.com/office/drawing/2014/main" id="{12DB76A1-4DE7-834F-B330-A20E62B672E7}"/>
              </a:ext>
            </a:extLst>
          </p:cNvPr>
          <p:cNvSpPr>
            <a:spLocks noGrp="1"/>
          </p:cNvSpPr>
          <p:nvPr>
            <p:ph idx="1"/>
          </p:nvPr>
        </p:nvSpPr>
        <p:spPr/>
        <p:txBody>
          <a:bodyPr/>
          <a:lstStyle/>
          <a:p>
            <a:r>
              <a:rPr lang="en-AU" dirty="0"/>
              <a:t>In a world of abundant content what do we choose to view?</a:t>
            </a:r>
          </a:p>
          <a:p>
            <a:r>
              <a:rPr lang="en-AU" dirty="0"/>
              <a:t>What do we choose to believe?</a:t>
            </a:r>
          </a:p>
          <a:p>
            <a:r>
              <a:rPr lang="en-AU" i="1" dirty="0"/>
              <a:t>Search</a:t>
            </a:r>
            <a:r>
              <a:rPr lang="en-AU" dirty="0"/>
              <a:t> becomes the arbiter of content selection and assumes a level of ultimate importance in this world</a:t>
            </a:r>
          </a:p>
          <a:p>
            <a:r>
              <a:rPr lang="en-AU" dirty="0"/>
              <a:t>What’s the social outcome of </a:t>
            </a:r>
            <a:r>
              <a:rPr lang="en-AU" i="1" dirty="0"/>
              <a:t>search</a:t>
            </a:r>
            <a:r>
              <a:rPr lang="en-AU" dirty="0"/>
              <a:t> being dominated by a single entity?</a:t>
            </a:r>
          </a:p>
          <a:p>
            <a:endParaRPr lang="en-AU" dirty="0"/>
          </a:p>
        </p:txBody>
      </p:sp>
      <p:sp>
        <p:nvSpPr>
          <p:cNvPr id="4" name="Slide Number Placeholder 3">
            <a:extLst>
              <a:ext uri="{FF2B5EF4-FFF2-40B4-BE49-F238E27FC236}">
                <a16:creationId xmlns:a16="http://schemas.microsoft.com/office/drawing/2014/main" id="{9D622156-238F-A944-94A9-B1535BED1245}"/>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67</a:t>
            </a:fld>
            <a:endParaRPr lang="en-AU" kern="0" dirty="0"/>
          </a:p>
        </p:txBody>
      </p:sp>
    </p:spTree>
    <p:extLst>
      <p:ext uri="{BB962C8B-B14F-4D97-AF65-F5344CB8AC3E}">
        <p14:creationId xmlns:p14="http://schemas.microsoft.com/office/powerpoint/2010/main" val="36489043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5A2-CE38-6145-ACBA-0643324FE110}"/>
              </a:ext>
            </a:extLst>
          </p:cNvPr>
          <p:cNvSpPr>
            <a:spLocks noGrp="1"/>
          </p:cNvSpPr>
          <p:nvPr>
            <p:ph type="title"/>
          </p:nvPr>
        </p:nvSpPr>
        <p:spPr>
          <a:xfrm>
            <a:off x="515389" y="365125"/>
            <a:ext cx="10838411" cy="1325563"/>
          </a:xfrm>
        </p:spPr>
        <p:txBody>
          <a:bodyPr>
            <a:normAutofit fontScale="90000"/>
          </a:bodyPr>
          <a:lstStyle/>
          <a:p>
            <a:r>
              <a:rPr lang="en-AU" dirty="0">
                <a:latin typeface="Powderfinger Type" panose="02020709070000000403" pitchFamily="49" charset="77"/>
              </a:rPr>
              <a:t>Is it about what we buy or is this really about what we think?</a:t>
            </a:r>
          </a:p>
        </p:txBody>
      </p:sp>
      <p:sp>
        <p:nvSpPr>
          <p:cNvPr id="4" name="Slide Number Placeholder 3">
            <a:extLst>
              <a:ext uri="{FF2B5EF4-FFF2-40B4-BE49-F238E27FC236}">
                <a16:creationId xmlns:a16="http://schemas.microsoft.com/office/drawing/2014/main" id="{B3257F88-700E-5C40-AFE8-448FEF0DACA2}"/>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68</a:t>
            </a:fld>
            <a:endParaRPr lang="en-AU" kern="0" dirty="0"/>
          </a:p>
        </p:txBody>
      </p:sp>
      <p:pic>
        <p:nvPicPr>
          <p:cNvPr id="5" name="Picture 4">
            <a:extLst>
              <a:ext uri="{FF2B5EF4-FFF2-40B4-BE49-F238E27FC236}">
                <a16:creationId xmlns:a16="http://schemas.microsoft.com/office/drawing/2014/main" id="{86EBA9CE-A696-054D-B4A5-1140720E7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659" y="2276873"/>
            <a:ext cx="4847861" cy="2398348"/>
          </a:xfrm>
          <a:prstGeom prst="rect">
            <a:avLst/>
          </a:prstGeom>
        </p:spPr>
      </p:pic>
      <p:sp>
        <p:nvSpPr>
          <p:cNvPr id="6" name="TextBox 5">
            <a:extLst>
              <a:ext uri="{FF2B5EF4-FFF2-40B4-BE49-F238E27FC236}">
                <a16:creationId xmlns:a16="http://schemas.microsoft.com/office/drawing/2014/main" id="{9ACA8F3D-BDFC-F240-96D8-3848AFA6A54C}"/>
              </a:ext>
            </a:extLst>
          </p:cNvPr>
          <p:cNvSpPr txBox="1"/>
          <p:nvPr/>
        </p:nvSpPr>
        <p:spPr>
          <a:xfrm>
            <a:off x="3887756" y="4965171"/>
            <a:ext cx="2378023" cy="318100"/>
          </a:xfrm>
          <a:prstGeom prst="rect">
            <a:avLst/>
          </a:prstGeom>
          <a:noFill/>
        </p:spPr>
        <p:txBody>
          <a:bodyPr wrap="none" rtlCol="0">
            <a:spAutoFit/>
          </a:bodyPr>
          <a:lstStyle/>
          <a:p>
            <a:r>
              <a:rPr lang="en-AU" sz="1467" dirty="0"/>
              <a:t>Share of search in US market</a:t>
            </a:r>
          </a:p>
        </p:txBody>
      </p:sp>
    </p:spTree>
    <p:extLst>
      <p:ext uri="{BB962C8B-B14F-4D97-AF65-F5344CB8AC3E}">
        <p14:creationId xmlns:p14="http://schemas.microsoft.com/office/powerpoint/2010/main" val="17996419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latin typeface="Powderfinger Type" panose="02020709070000000403" pitchFamily="49" charset="77"/>
              </a:rPr>
              <a:t>Where does all this head?</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1103447" y="2116667"/>
            <a:ext cx="9564554" cy="4048639"/>
          </a:xfrm>
        </p:spPr>
        <p:txBody>
          <a:bodyPr>
            <a:normAutofit/>
          </a:bodyPr>
          <a:lstStyle/>
          <a:p>
            <a:pPr marL="0" indent="0">
              <a:buNone/>
            </a:pPr>
            <a:r>
              <a:rPr lang="en-AU" b="1" i="1" dirty="0"/>
              <a:t>For our society, this rapid market-driven digitisation of our world has the potential to be incredibly empowering or incredibly threatening</a:t>
            </a:r>
          </a:p>
          <a:p>
            <a:pPr marL="0" indent="0">
              <a:buNone/>
            </a:pPr>
            <a:r>
              <a:rPr lang="en-AU" b="1" i="1" dirty="0"/>
              <a:t>Or both at the same time!</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69</a:t>
            </a:fld>
            <a:endParaRPr lang="en-AU" kern="0" dirty="0"/>
          </a:p>
        </p:txBody>
      </p:sp>
    </p:spTree>
    <p:extLst>
      <p:ext uri="{BB962C8B-B14F-4D97-AF65-F5344CB8AC3E}">
        <p14:creationId xmlns:p14="http://schemas.microsoft.com/office/powerpoint/2010/main" val="2343608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2B30-1E17-BE44-AAF1-04DA8E8FED36}"/>
              </a:ext>
            </a:extLst>
          </p:cNvPr>
          <p:cNvSpPr>
            <a:spLocks noGrp="1"/>
          </p:cNvSpPr>
          <p:nvPr>
            <p:ph type="title"/>
          </p:nvPr>
        </p:nvSpPr>
        <p:spPr/>
        <p:txBody>
          <a:bodyPr/>
          <a:lstStyle/>
          <a:p>
            <a:r>
              <a:rPr lang="en-AU" dirty="0"/>
              <a:t>Australia: The Overland Telegraph</a:t>
            </a:r>
          </a:p>
        </p:txBody>
      </p:sp>
      <p:sp>
        <p:nvSpPr>
          <p:cNvPr id="3" name="Content Placeholder 2">
            <a:extLst>
              <a:ext uri="{FF2B5EF4-FFF2-40B4-BE49-F238E27FC236}">
                <a16:creationId xmlns:a16="http://schemas.microsoft.com/office/drawing/2014/main" id="{8CBB84CE-E1FC-E84E-BF09-5266E49B1D34}"/>
              </a:ext>
            </a:extLst>
          </p:cNvPr>
          <p:cNvSpPr>
            <a:spLocks noGrp="1"/>
          </p:cNvSpPr>
          <p:nvPr>
            <p:ph idx="1"/>
          </p:nvPr>
        </p:nvSpPr>
        <p:spPr>
          <a:xfrm>
            <a:off x="6240162" y="1627919"/>
            <a:ext cx="5509054" cy="4351338"/>
          </a:xfrm>
        </p:spPr>
        <p:txBody>
          <a:bodyPr>
            <a:normAutofit/>
          </a:bodyPr>
          <a:lstStyle/>
          <a:p>
            <a:r>
              <a:rPr lang="en-AU" sz="2000" dirty="0"/>
              <a:t>Spanning 3,200kmm, and  completed in 1872, it was the greatest engineering feat of 19</a:t>
            </a:r>
            <a:r>
              <a:rPr lang="en-AU" sz="2000" baseline="30000" dirty="0"/>
              <a:t>th</a:t>
            </a:r>
            <a:r>
              <a:rPr lang="en-AU" sz="2000" dirty="0"/>
              <a:t> century Australia</a:t>
            </a:r>
          </a:p>
          <a:p>
            <a:r>
              <a:rPr lang="en-AU" sz="2000" dirty="0"/>
              <a:t>The first message sent directly from London to Adelaide occurred on 22 October 1872.</a:t>
            </a:r>
          </a:p>
          <a:p>
            <a:r>
              <a:rPr lang="en-AU" sz="2000" dirty="0"/>
              <a:t>A thirty word telegram:</a:t>
            </a:r>
          </a:p>
          <a:p>
            <a:pPr lvl="1"/>
            <a:r>
              <a:rPr lang="en-AU" sz="1800" dirty="0"/>
              <a:t>cost the equivalent of 3 weeks working man’s wages</a:t>
            </a:r>
          </a:p>
          <a:p>
            <a:pPr lvl="1"/>
            <a:r>
              <a:rPr lang="en-AU" sz="1800" dirty="0"/>
              <a:t>Had a 30% error rate due to transcription errors at repeater stations</a:t>
            </a:r>
          </a:p>
          <a:p>
            <a:pPr lvl="1"/>
            <a:r>
              <a:rPr lang="en-AU" sz="1800" dirty="0"/>
              <a:t>Could not use compression or encryption</a:t>
            </a:r>
          </a:p>
          <a:p>
            <a:r>
              <a:rPr lang="en-AU" sz="2000" dirty="0"/>
              <a:t>Even so, the impact in Australia was  transformational</a:t>
            </a:r>
          </a:p>
          <a:p>
            <a:pPr lvl="1"/>
            <a:endParaRPr lang="en-AU" sz="1800" dirty="0"/>
          </a:p>
          <a:p>
            <a:pPr lvl="1"/>
            <a:endParaRPr lang="en-AU" sz="1800" dirty="0"/>
          </a:p>
        </p:txBody>
      </p:sp>
      <p:pic>
        <p:nvPicPr>
          <p:cNvPr id="4" name="Picture 3">
            <a:extLst>
              <a:ext uri="{FF2B5EF4-FFF2-40B4-BE49-F238E27FC236}">
                <a16:creationId xmlns:a16="http://schemas.microsoft.com/office/drawing/2014/main" id="{F05FA76E-7A98-7D48-8BB3-B8A84EDD599A}"/>
              </a:ext>
            </a:extLst>
          </p:cNvPr>
          <p:cNvPicPr>
            <a:picLocks noChangeAspect="1"/>
          </p:cNvPicPr>
          <p:nvPr/>
        </p:nvPicPr>
        <p:blipFill>
          <a:blip r:embed="rId2"/>
          <a:stretch>
            <a:fillRect/>
          </a:stretch>
        </p:blipFill>
        <p:spPr>
          <a:xfrm>
            <a:off x="195481" y="1690688"/>
            <a:ext cx="5900519" cy="4403225"/>
          </a:xfrm>
          <a:prstGeom prst="rect">
            <a:avLst/>
          </a:prstGeom>
        </p:spPr>
      </p:pic>
    </p:spTree>
    <p:extLst>
      <p:ext uri="{BB962C8B-B14F-4D97-AF65-F5344CB8AC3E}">
        <p14:creationId xmlns:p14="http://schemas.microsoft.com/office/powerpoint/2010/main" val="42142881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271-ECF3-464F-95C4-B65A005DE407}"/>
              </a:ext>
            </a:extLst>
          </p:cNvPr>
          <p:cNvSpPr>
            <a:spLocks noGrp="1"/>
          </p:cNvSpPr>
          <p:nvPr>
            <p:ph type="title"/>
          </p:nvPr>
        </p:nvSpPr>
        <p:spPr/>
        <p:txBody>
          <a:bodyPr/>
          <a:lstStyle/>
          <a:p>
            <a:r>
              <a:rPr lang="en-AU" dirty="0">
                <a:latin typeface="Powderfinger Type" panose="02020709070000000403" pitchFamily="49" charset="77"/>
              </a:rPr>
              <a:t>Wherever we’re heading…</a:t>
            </a:r>
          </a:p>
        </p:txBody>
      </p:sp>
      <p:sp>
        <p:nvSpPr>
          <p:cNvPr id="3" name="Content Placeholder 2">
            <a:extLst>
              <a:ext uri="{FF2B5EF4-FFF2-40B4-BE49-F238E27FC236}">
                <a16:creationId xmlns:a16="http://schemas.microsoft.com/office/drawing/2014/main" id="{7DDBEB90-DCFC-2848-ACD5-0A77F6344167}"/>
              </a:ext>
            </a:extLst>
          </p:cNvPr>
          <p:cNvSpPr>
            <a:spLocks noGrp="1"/>
          </p:cNvSpPr>
          <p:nvPr>
            <p:ph idx="1"/>
          </p:nvPr>
        </p:nvSpPr>
        <p:spPr/>
        <p:txBody>
          <a:bodyPr/>
          <a:lstStyle/>
          <a:p>
            <a:r>
              <a:rPr lang="en-AU" dirty="0"/>
              <a:t>It’s not the Internet any more</a:t>
            </a:r>
          </a:p>
          <a:p>
            <a:r>
              <a:rPr lang="en-AU" dirty="0"/>
              <a:t>That has already died and gone to silicon heaven!</a:t>
            </a:r>
          </a:p>
        </p:txBody>
      </p:sp>
      <p:pic>
        <p:nvPicPr>
          <p:cNvPr id="4" name="Picture 3">
            <a:extLst>
              <a:ext uri="{FF2B5EF4-FFF2-40B4-BE49-F238E27FC236}">
                <a16:creationId xmlns:a16="http://schemas.microsoft.com/office/drawing/2014/main" id="{1991EBF6-E56D-0D4D-8705-366F78DE5A5B}"/>
              </a:ext>
            </a:extLst>
          </p:cNvPr>
          <p:cNvPicPr>
            <a:picLocks noChangeAspect="1"/>
          </p:cNvPicPr>
          <p:nvPr/>
        </p:nvPicPr>
        <p:blipFill>
          <a:blip r:embed="rId2"/>
          <a:stretch>
            <a:fillRect/>
          </a:stretch>
        </p:blipFill>
        <p:spPr>
          <a:xfrm>
            <a:off x="2819399" y="2971799"/>
            <a:ext cx="3886201" cy="3886201"/>
          </a:xfrm>
          <a:prstGeom prst="rect">
            <a:avLst/>
          </a:prstGeom>
        </p:spPr>
      </p:pic>
    </p:spTree>
    <p:extLst>
      <p:ext uri="{BB962C8B-B14F-4D97-AF65-F5344CB8AC3E}">
        <p14:creationId xmlns:p14="http://schemas.microsoft.com/office/powerpoint/2010/main" val="5738516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3D60-51A2-8747-84B4-7F04DA56B442}"/>
              </a:ext>
            </a:extLst>
          </p:cNvPr>
          <p:cNvSpPr>
            <a:spLocks noGrp="1"/>
          </p:cNvSpPr>
          <p:nvPr>
            <p:ph type="title"/>
          </p:nvPr>
        </p:nvSpPr>
        <p:spPr>
          <a:xfrm>
            <a:off x="367861" y="18255"/>
            <a:ext cx="10515600" cy="1325563"/>
          </a:xfrm>
        </p:spPr>
        <p:txBody>
          <a:bodyPr/>
          <a:lstStyle/>
          <a:p>
            <a:r>
              <a:rPr lang="en-AU" dirty="0">
                <a:latin typeface="Powderfinger Type" panose="02020709070000000403" pitchFamily="49" charset="77"/>
              </a:rPr>
              <a:t>Sic transit </a:t>
            </a:r>
            <a:r>
              <a:rPr lang="en-AU" dirty="0" err="1">
                <a:latin typeface="Powderfinger Type" panose="02020709070000000403" pitchFamily="49" charset="77"/>
              </a:rPr>
              <a:t>gloria</a:t>
            </a:r>
            <a:r>
              <a:rPr lang="en-AU" dirty="0">
                <a:latin typeface="Powderfinger Type" panose="02020709070000000403" pitchFamily="49" charset="77"/>
              </a:rPr>
              <a:t> mundi</a:t>
            </a:r>
          </a:p>
        </p:txBody>
      </p:sp>
      <p:sp>
        <p:nvSpPr>
          <p:cNvPr id="3" name="Content Placeholder 2">
            <a:extLst>
              <a:ext uri="{FF2B5EF4-FFF2-40B4-BE49-F238E27FC236}">
                <a16:creationId xmlns:a16="http://schemas.microsoft.com/office/drawing/2014/main" id="{5322B264-D619-6C46-B69E-C151A3D60B2F}"/>
              </a:ext>
            </a:extLst>
          </p:cNvPr>
          <p:cNvSpPr>
            <a:spLocks noGrp="1"/>
          </p:cNvSpPr>
          <p:nvPr>
            <p:ph idx="1"/>
          </p:nvPr>
        </p:nvSpPr>
        <p:spPr>
          <a:xfrm>
            <a:off x="367861" y="1825625"/>
            <a:ext cx="5452171" cy="4351338"/>
          </a:xfrm>
        </p:spPr>
        <p:txBody>
          <a:bodyPr>
            <a:normAutofit/>
          </a:bodyPr>
          <a:lstStyle/>
          <a:p>
            <a:pPr marL="0" indent="0">
              <a:buNone/>
            </a:pPr>
            <a:r>
              <a:rPr lang="en-AU" sz="2400" dirty="0"/>
              <a:t>In 1776 English historian Edward Gibbon published a mighty 6 volume work tracing the Roman Empire (and Western Civilisation) from the height of Empire to the fall of Byzantium</a:t>
            </a:r>
          </a:p>
          <a:p>
            <a:pPr marL="0" indent="0">
              <a:buNone/>
            </a:pPr>
            <a:endParaRPr lang="en-AU" sz="2400" dirty="0"/>
          </a:p>
          <a:p>
            <a:pPr marL="0" indent="0">
              <a:buNone/>
            </a:pPr>
            <a:r>
              <a:rPr lang="en-AU" sz="2400" dirty="0"/>
              <a:t>The seeds of of the empire’s eventual decline and fall were sown early in its rise</a:t>
            </a:r>
          </a:p>
        </p:txBody>
      </p:sp>
      <p:pic>
        <p:nvPicPr>
          <p:cNvPr id="4" name="Picture 3">
            <a:extLst>
              <a:ext uri="{FF2B5EF4-FFF2-40B4-BE49-F238E27FC236}">
                <a16:creationId xmlns:a16="http://schemas.microsoft.com/office/drawing/2014/main" id="{D431FED0-5771-D544-860B-63249C4DE283}"/>
              </a:ext>
            </a:extLst>
          </p:cNvPr>
          <p:cNvPicPr>
            <a:picLocks noChangeAspect="1"/>
          </p:cNvPicPr>
          <p:nvPr/>
        </p:nvPicPr>
        <p:blipFill>
          <a:blip r:embed="rId2"/>
          <a:stretch>
            <a:fillRect/>
          </a:stretch>
        </p:blipFill>
        <p:spPr>
          <a:xfrm>
            <a:off x="6576434" y="1422400"/>
            <a:ext cx="3892036" cy="3489411"/>
          </a:xfrm>
          <a:prstGeom prst="rect">
            <a:avLst/>
          </a:prstGeom>
        </p:spPr>
      </p:pic>
      <p:pic>
        <p:nvPicPr>
          <p:cNvPr id="5" name="Picture 4">
            <a:extLst>
              <a:ext uri="{FF2B5EF4-FFF2-40B4-BE49-F238E27FC236}">
                <a16:creationId xmlns:a16="http://schemas.microsoft.com/office/drawing/2014/main" id="{A1194963-513F-6C48-A0F9-341AD6297E2E}"/>
              </a:ext>
            </a:extLst>
          </p:cNvPr>
          <p:cNvPicPr>
            <a:picLocks noChangeAspect="1"/>
          </p:cNvPicPr>
          <p:nvPr/>
        </p:nvPicPr>
        <p:blipFill>
          <a:blip r:embed="rId3"/>
          <a:stretch>
            <a:fillRect/>
          </a:stretch>
        </p:blipFill>
        <p:spPr>
          <a:xfrm>
            <a:off x="10049133" y="3216361"/>
            <a:ext cx="1905000" cy="3390900"/>
          </a:xfrm>
          <a:prstGeom prst="rect">
            <a:avLst/>
          </a:prstGeom>
        </p:spPr>
      </p:pic>
      <p:pic>
        <p:nvPicPr>
          <p:cNvPr id="6" name="Picture 5">
            <a:extLst>
              <a:ext uri="{FF2B5EF4-FFF2-40B4-BE49-F238E27FC236}">
                <a16:creationId xmlns:a16="http://schemas.microsoft.com/office/drawing/2014/main" id="{5C076EDB-BF91-BD40-BAAF-D503B70CAA73}"/>
              </a:ext>
            </a:extLst>
          </p:cNvPr>
          <p:cNvPicPr>
            <a:picLocks noChangeAspect="1"/>
          </p:cNvPicPr>
          <p:nvPr/>
        </p:nvPicPr>
        <p:blipFill>
          <a:blip r:embed="rId4"/>
          <a:stretch>
            <a:fillRect/>
          </a:stretch>
        </p:blipFill>
        <p:spPr>
          <a:xfrm>
            <a:off x="5820033" y="4629771"/>
            <a:ext cx="2533822" cy="1863104"/>
          </a:xfrm>
          <a:prstGeom prst="rect">
            <a:avLst/>
          </a:prstGeom>
        </p:spPr>
      </p:pic>
    </p:spTree>
    <p:extLst>
      <p:ext uri="{BB962C8B-B14F-4D97-AF65-F5344CB8AC3E}">
        <p14:creationId xmlns:p14="http://schemas.microsoft.com/office/powerpoint/2010/main" val="42746152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8607" y="2901160"/>
            <a:ext cx="4914900" cy="1325563"/>
          </a:xfrm>
        </p:spPr>
        <p:txBody>
          <a:bodyPr>
            <a:normAutofit/>
          </a:bodyPr>
          <a:lstStyle/>
          <a:p>
            <a:r>
              <a:rPr lang="en-US" sz="6400">
                <a:latin typeface="Max's Handwritin" charset="0"/>
                <a:ea typeface="Max's Handwritin" charset="0"/>
                <a:cs typeface="Max's Handwritin" charset="0"/>
              </a:rPr>
              <a:t>Thanks!</a:t>
            </a:r>
            <a:endParaRPr lang="en-US" sz="6400" dirty="0">
              <a:latin typeface="Max's Handwritin" charset="0"/>
              <a:ea typeface="Max's Handwritin" charset="0"/>
              <a:cs typeface="Max's Handwritin" charset="0"/>
            </a:endParaRPr>
          </a:p>
        </p:txBody>
      </p:sp>
    </p:spTree>
    <p:extLst>
      <p:ext uri="{BB962C8B-B14F-4D97-AF65-F5344CB8AC3E}">
        <p14:creationId xmlns:p14="http://schemas.microsoft.com/office/powerpoint/2010/main" val="881832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C35D-C1F0-4149-9388-0C8D8405A0E1}"/>
              </a:ext>
            </a:extLst>
          </p:cNvPr>
          <p:cNvSpPr>
            <a:spLocks noGrp="1"/>
          </p:cNvSpPr>
          <p:nvPr>
            <p:ph type="title"/>
          </p:nvPr>
        </p:nvSpPr>
        <p:spPr>
          <a:xfrm>
            <a:off x="241739" y="365125"/>
            <a:ext cx="12097406" cy="1325563"/>
          </a:xfrm>
        </p:spPr>
        <p:txBody>
          <a:bodyPr/>
          <a:lstStyle/>
          <a:p>
            <a:r>
              <a:rPr lang="en-AU" dirty="0">
                <a:latin typeface="Powderfinger Type" panose="02020709070000000403" pitchFamily="49" charset="77"/>
              </a:rPr>
              <a:t>The Next Wave: the Telephone</a:t>
            </a:r>
          </a:p>
        </p:txBody>
      </p:sp>
      <p:sp>
        <p:nvSpPr>
          <p:cNvPr id="3" name="Content Placeholder 2">
            <a:extLst>
              <a:ext uri="{FF2B5EF4-FFF2-40B4-BE49-F238E27FC236}">
                <a16:creationId xmlns:a16="http://schemas.microsoft.com/office/drawing/2014/main" id="{590291A8-F728-0C43-9E94-902D6A5B9DB9}"/>
              </a:ext>
            </a:extLst>
          </p:cNvPr>
          <p:cNvSpPr>
            <a:spLocks noGrp="1"/>
          </p:cNvSpPr>
          <p:nvPr>
            <p:ph idx="1"/>
          </p:nvPr>
        </p:nvSpPr>
        <p:spPr>
          <a:xfrm>
            <a:off x="557048" y="1899198"/>
            <a:ext cx="7378262" cy="4351338"/>
          </a:xfrm>
        </p:spPr>
        <p:txBody>
          <a:bodyPr>
            <a:normAutofit lnSpcReduction="10000"/>
          </a:bodyPr>
          <a:lstStyle/>
          <a:p>
            <a:r>
              <a:rPr lang="en-AU" dirty="0"/>
              <a:t>First shown to the world at the 1876 World Exposition at Philadelphia, its invention triggered a struggle to the death between Western Union’s telegraph and Bell’s telephone</a:t>
            </a:r>
          </a:p>
          <a:p>
            <a:r>
              <a:rPr lang="en-AU" dirty="0"/>
              <a:t>Although Western Union never fully appreciated that the telephone was an existential threat to the telegraph until it was simply too late.</a:t>
            </a:r>
          </a:p>
          <a:p>
            <a:r>
              <a:rPr lang="en-AU" dirty="0"/>
              <a:t>Thousands of regional telephone companies appeared  all over the world in the following years</a:t>
            </a:r>
          </a:p>
          <a:p>
            <a:endParaRPr lang="en-AU" dirty="0"/>
          </a:p>
        </p:txBody>
      </p:sp>
      <p:pic>
        <p:nvPicPr>
          <p:cNvPr id="5" name="Picture 4">
            <a:extLst>
              <a:ext uri="{FF2B5EF4-FFF2-40B4-BE49-F238E27FC236}">
                <a16:creationId xmlns:a16="http://schemas.microsoft.com/office/drawing/2014/main" id="{71AD391F-B69C-8F4E-8625-8506BCC4F722}"/>
              </a:ext>
            </a:extLst>
          </p:cNvPr>
          <p:cNvPicPr>
            <a:picLocks noChangeAspect="1"/>
          </p:cNvPicPr>
          <p:nvPr/>
        </p:nvPicPr>
        <p:blipFill>
          <a:blip r:embed="rId2"/>
          <a:stretch>
            <a:fillRect/>
          </a:stretch>
        </p:blipFill>
        <p:spPr>
          <a:xfrm>
            <a:off x="9584632" y="2870748"/>
            <a:ext cx="2607368" cy="3911052"/>
          </a:xfrm>
          <a:prstGeom prst="rect">
            <a:avLst/>
          </a:prstGeom>
        </p:spPr>
      </p:pic>
      <p:pic>
        <p:nvPicPr>
          <p:cNvPr id="4" name="Picture 3">
            <a:extLst>
              <a:ext uri="{FF2B5EF4-FFF2-40B4-BE49-F238E27FC236}">
                <a16:creationId xmlns:a16="http://schemas.microsoft.com/office/drawing/2014/main" id="{493C9043-3F08-374D-A590-2D6CCAE7A79E}"/>
              </a:ext>
            </a:extLst>
          </p:cNvPr>
          <p:cNvPicPr>
            <a:picLocks noChangeAspect="1"/>
          </p:cNvPicPr>
          <p:nvPr/>
        </p:nvPicPr>
        <p:blipFill>
          <a:blip r:embed="rId3"/>
          <a:stretch>
            <a:fillRect/>
          </a:stretch>
        </p:blipFill>
        <p:spPr>
          <a:xfrm>
            <a:off x="7809475" y="1615187"/>
            <a:ext cx="2129417" cy="3355445"/>
          </a:xfrm>
          <a:prstGeom prst="rect">
            <a:avLst/>
          </a:prstGeom>
        </p:spPr>
      </p:pic>
    </p:spTree>
    <p:extLst>
      <p:ext uri="{BB962C8B-B14F-4D97-AF65-F5344CB8AC3E}">
        <p14:creationId xmlns:p14="http://schemas.microsoft.com/office/powerpoint/2010/main" val="544881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A09F-B722-9F40-ACF7-53B1AEA7E6B3}"/>
              </a:ext>
            </a:extLst>
          </p:cNvPr>
          <p:cNvSpPr>
            <a:spLocks noGrp="1"/>
          </p:cNvSpPr>
          <p:nvPr>
            <p:ph type="title"/>
          </p:nvPr>
        </p:nvSpPr>
        <p:spPr/>
        <p:txBody>
          <a:bodyPr/>
          <a:lstStyle/>
          <a:p>
            <a:r>
              <a:rPr lang="en-AU" dirty="0">
                <a:latin typeface="Powderfinger Type" panose="02020709070000000403" pitchFamily="49" charset="77"/>
              </a:rPr>
              <a:t>The Formation of the Telephone Cartel</a:t>
            </a:r>
          </a:p>
        </p:txBody>
      </p:sp>
      <p:sp>
        <p:nvSpPr>
          <p:cNvPr id="3" name="Content Placeholder 2">
            <a:extLst>
              <a:ext uri="{FF2B5EF4-FFF2-40B4-BE49-F238E27FC236}">
                <a16:creationId xmlns:a16="http://schemas.microsoft.com/office/drawing/2014/main" id="{ACC1F8BE-4E4F-DC44-8DE8-3E1FC1402A16}"/>
              </a:ext>
            </a:extLst>
          </p:cNvPr>
          <p:cNvSpPr>
            <a:spLocks noGrp="1"/>
          </p:cNvSpPr>
          <p:nvPr>
            <p:ph idx="1"/>
          </p:nvPr>
        </p:nvSpPr>
        <p:spPr>
          <a:xfrm>
            <a:off x="838200" y="1825625"/>
            <a:ext cx="7490254" cy="4351338"/>
          </a:xfrm>
        </p:spPr>
        <p:txBody>
          <a:bodyPr>
            <a:normAutofit fontScale="85000" lnSpcReduction="20000"/>
          </a:bodyPr>
          <a:lstStyle/>
          <a:p>
            <a:pPr>
              <a:spcAft>
                <a:spcPts val="600"/>
              </a:spcAft>
            </a:pPr>
            <a:r>
              <a:rPr lang="en-AU" dirty="0"/>
              <a:t>Theodore Vail - President of American Telephone and Telegraph (twice!) -  oversaw the construction of a national monopoly masquerading as a public utility through the Kingsbury Commitment with US Congress in 1913</a:t>
            </a:r>
          </a:p>
          <a:p>
            <a:pPr>
              <a:spcAft>
                <a:spcPts val="600"/>
              </a:spcAft>
            </a:pPr>
            <a:r>
              <a:rPr lang="en-AU" dirty="0"/>
              <a:t>AT&amp;T divested itself of Western Union Telegraph and in return created a substantial private monopoly under the catch cry of “one policy, one system and one universal service”</a:t>
            </a:r>
          </a:p>
          <a:p>
            <a:pPr>
              <a:spcAft>
                <a:spcPts val="600"/>
              </a:spcAft>
            </a:pPr>
            <a:r>
              <a:rPr lang="en-AU" dirty="0"/>
              <a:t>Other countries emulated this transformation from competition to national monopoly in just a few years, using existing telegraph monopoly to subsume telephone operators into public utility structures</a:t>
            </a:r>
          </a:p>
          <a:p>
            <a:pPr marL="0" indent="0">
              <a:spcAft>
                <a:spcPts val="600"/>
              </a:spcAft>
              <a:buNone/>
            </a:pPr>
            <a:endParaRPr lang="en-AU" dirty="0"/>
          </a:p>
        </p:txBody>
      </p:sp>
      <p:pic>
        <p:nvPicPr>
          <p:cNvPr id="4" name="Picture 3">
            <a:extLst>
              <a:ext uri="{FF2B5EF4-FFF2-40B4-BE49-F238E27FC236}">
                <a16:creationId xmlns:a16="http://schemas.microsoft.com/office/drawing/2014/main" id="{78F3500C-B167-034A-91F0-122E7516A6F3}"/>
              </a:ext>
            </a:extLst>
          </p:cNvPr>
          <p:cNvPicPr>
            <a:picLocks noChangeAspect="1"/>
          </p:cNvPicPr>
          <p:nvPr/>
        </p:nvPicPr>
        <p:blipFill>
          <a:blip r:embed="rId2"/>
          <a:stretch>
            <a:fillRect/>
          </a:stretch>
        </p:blipFill>
        <p:spPr>
          <a:xfrm>
            <a:off x="8559800" y="2087563"/>
            <a:ext cx="2794000" cy="4089400"/>
          </a:xfrm>
          <a:prstGeom prst="rect">
            <a:avLst/>
          </a:prstGeom>
        </p:spPr>
      </p:pic>
    </p:spTree>
    <p:extLst>
      <p:ext uri="{BB962C8B-B14F-4D97-AF65-F5344CB8AC3E}">
        <p14:creationId xmlns:p14="http://schemas.microsoft.com/office/powerpoint/2010/main" val="1103436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3597</TotalTime>
  <Words>3515</Words>
  <Application>Microsoft Macintosh PowerPoint</Application>
  <PresentationFormat>Widescreen</PresentationFormat>
  <Paragraphs>401</Paragraphs>
  <Slides>72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72</vt:i4>
      </vt:variant>
    </vt:vector>
  </HeadingPairs>
  <TitlesOfParts>
    <vt:vector size="81" baseType="lpstr">
      <vt:lpstr>AhnbergHand</vt:lpstr>
      <vt:lpstr>Arial</vt:lpstr>
      <vt:lpstr>Calibri</vt:lpstr>
      <vt:lpstr>Calibri Light</vt:lpstr>
      <vt:lpstr>Courier</vt:lpstr>
      <vt:lpstr>Courier New</vt:lpstr>
      <vt:lpstr>Max's Handwritin</vt:lpstr>
      <vt:lpstr>Powderfinger Type</vt:lpstr>
      <vt:lpstr>Office Theme</vt:lpstr>
      <vt:lpstr>The Rise of the Internet</vt:lpstr>
      <vt:lpstr>The Rise of the Internet</vt:lpstr>
      <vt:lpstr>It was thirty years ago today…</vt:lpstr>
      <vt:lpstr>Over these thirty years…</vt:lpstr>
      <vt:lpstr>The Victorian Internet – the Telegraph</vt:lpstr>
      <vt:lpstr>The Great Telegraph Boom</vt:lpstr>
      <vt:lpstr>Australia: The Overland Telegraph</vt:lpstr>
      <vt:lpstr>The Next Wave: the Telephone</vt:lpstr>
      <vt:lpstr>The Formation of the Telephone Cartel</vt:lpstr>
      <vt:lpstr>And then the telephone story stopped</vt:lpstr>
      <vt:lpstr>Meanwhile…</vt:lpstr>
      <vt:lpstr>Computer Networks</vt:lpstr>
      <vt:lpstr>Computer Networks</vt:lpstr>
      <vt:lpstr>Internet Architecture</vt:lpstr>
      <vt:lpstr>The Result was Revolutionary!</vt:lpstr>
      <vt:lpstr>The Stages of Revolution</vt:lpstr>
      <vt:lpstr>Demise of the Old Order</vt:lpstr>
      <vt:lpstr>The Stages of Revolution</vt:lpstr>
      <vt:lpstr>The New Digital Economy</vt:lpstr>
      <vt:lpstr>The Darker Side of Digital Chaos</vt:lpstr>
      <vt:lpstr>It will only get worse</vt:lpstr>
      <vt:lpstr>The Stages of Revolution</vt:lpstr>
      <vt:lpstr>The Rise of Content</vt:lpstr>
      <vt:lpstr>Content vs Carriage</vt:lpstr>
      <vt:lpstr>Content vs Carriage</vt:lpstr>
      <vt:lpstr>Content vs Carriage</vt:lpstr>
      <vt:lpstr>Who’s building now?</vt:lpstr>
      <vt:lpstr>Today’s Internet Architecture</vt:lpstr>
      <vt:lpstr>Today’s Internet Architecture</vt:lpstr>
      <vt:lpstr>Find the Network!</vt:lpstr>
      <vt:lpstr>It’s not the Internet we thought it was meant to be!</vt:lpstr>
      <vt:lpstr>Exactly where are we?</vt:lpstr>
      <vt:lpstr>PowerPoint Presentation</vt:lpstr>
      <vt:lpstr>The Stages of Revolution</vt:lpstr>
      <vt:lpstr>Policy?</vt:lpstr>
      <vt:lpstr>The Large and the Largest</vt:lpstr>
      <vt:lpstr>Content really is King</vt:lpstr>
      <vt:lpstr>Content Consolidation</vt:lpstr>
      <vt:lpstr>Content Consolidation</vt:lpstr>
      <vt:lpstr>Consolidation?</vt:lpstr>
      <vt:lpstr>Competition or Cartel?</vt:lpstr>
      <vt:lpstr>Competition or Cartel?</vt:lpstr>
      <vt:lpstr>We’ve been here before…</vt:lpstr>
      <vt:lpstr>The Gilded Age</vt:lpstr>
      <vt:lpstr>The Gilded Age</vt:lpstr>
      <vt:lpstr>The Internet’s Gilded Age</vt:lpstr>
      <vt:lpstr>The Internet’s Gilded Age</vt:lpstr>
      <vt:lpstr>The Internet’s Gilded Age</vt:lpstr>
      <vt:lpstr>The Internet’s Gilded Age</vt:lpstr>
      <vt:lpstr>The Internet’s Future</vt:lpstr>
      <vt:lpstr>What is this all about?</vt:lpstr>
      <vt:lpstr>PowerPoint Presentation</vt:lpstr>
      <vt:lpstr>What’s the problem?</vt:lpstr>
      <vt:lpstr>It’s actually giving us what we want!</vt:lpstr>
      <vt:lpstr>But there are side-effects</vt:lpstr>
      <vt:lpstr>Surveillance Capitalism</vt:lpstr>
      <vt:lpstr>Is this what we want?</vt:lpstr>
      <vt:lpstr>Is this what we want?</vt:lpstr>
      <vt:lpstr>Is this what we want?</vt:lpstr>
      <vt:lpstr>Is this what we want?</vt:lpstr>
      <vt:lpstr>What we might want </vt:lpstr>
      <vt:lpstr>Some questions</vt:lpstr>
      <vt:lpstr>Where are we?</vt:lpstr>
      <vt:lpstr>Where are we?</vt:lpstr>
      <vt:lpstr>Where are we?</vt:lpstr>
      <vt:lpstr>Where are we?</vt:lpstr>
      <vt:lpstr>Maybe its worse than that</vt:lpstr>
      <vt:lpstr>Is it about what we buy or is this really about what we think?</vt:lpstr>
      <vt:lpstr>Where does all this head?</vt:lpstr>
      <vt:lpstr>Wherever we’re heading…</vt:lpstr>
      <vt:lpstr>Sic transit gloria mundi</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Decline and Fall of the Internet</dc:title>
  <dc:creator>Geoff Huston</dc:creator>
  <cp:lastModifiedBy>Geoff Huston</cp:lastModifiedBy>
  <cp:revision>53</cp:revision>
  <cp:lastPrinted>2019-06-20T05:16:47Z</cp:lastPrinted>
  <dcterms:created xsi:type="dcterms:W3CDTF">2019-05-27T11:52:33Z</dcterms:created>
  <dcterms:modified xsi:type="dcterms:W3CDTF">2019-06-24T00:51:23Z</dcterms:modified>
</cp:coreProperties>
</file>